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4"/>
  </p:sldMasterIdLst>
  <p:notesMasterIdLst>
    <p:notesMasterId r:id="rId24"/>
  </p:notesMasterIdLst>
  <p:sldIdLst>
    <p:sldId id="257" r:id="rId5"/>
    <p:sldId id="311" r:id="rId6"/>
    <p:sldId id="313" r:id="rId7"/>
    <p:sldId id="314" r:id="rId8"/>
    <p:sldId id="315" r:id="rId9"/>
    <p:sldId id="316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12" r:id="rId20"/>
    <p:sldId id="298" r:id="rId21"/>
    <p:sldId id="299" r:id="rId22"/>
    <p:sldId id="300" r:id="rId2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766"/>
    <a:srgbClr val="BED4E6"/>
    <a:srgbClr val="95B6D0"/>
    <a:srgbClr val="98AE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6"/>
    <p:restoredTop sz="94694"/>
  </p:normalViewPr>
  <p:slideViewPr>
    <p:cSldViewPr snapToGrid="0" snapToObjects="1">
      <p:cViewPr varScale="1">
        <p:scale>
          <a:sx n="114" d="100"/>
          <a:sy n="114" d="100"/>
        </p:scale>
        <p:origin x="14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BBC0D78-D20D-BC45-889C-196C375B6AD8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FA3BD43-EE82-8F41-88EC-26ABE181A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36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331EC5-2D5E-F24F-8FFA-59A7534635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51071" y="3020060"/>
            <a:ext cx="3366135" cy="69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93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7078"/>
            <a:ext cx="7886700" cy="1123122"/>
          </a:xfrm>
        </p:spPr>
        <p:txBody>
          <a:bodyPr anchor="t" anchorCtr="0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F93A3F-3150-8C4A-AA7B-044A61998D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156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ln>
            <a:noFill/>
          </a:ln>
        </p:spPr>
        <p:txBody>
          <a:bodyPr anchor="b"/>
          <a:lstStyle>
            <a:lvl1pPr>
              <a:defRPr sz="3200" u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05681"/>
            <a:ext cx="4629150" cy="515537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56790"/>
            <a:ext cx="2949178" cy="371219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EFE08A0-1953-5C49-9266-14DD0471D092}"/>
              </a:ext>
            </a:extLst>
          </p:cNvPr>
          <p:cNvCxnSpPr/>
          <p:nvPr userDrawn="1"/>
        </p:nvCxnSpPr>
        <p:spPr>
          <a:xfrm>
            <a:off x="629841" y="2067339"/>
            <a:ext cx="2949178" cy="0"/>
          </a:xfrm>
          <a:prstGeom prst="line">
            <a:avLst/>
          </a:prstGeom>
          <a:ln>
            <a:solidFill>
              <a:srgbClr val="1C37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3DC374-ADAA-0A42-944D-75D3DF851E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309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ln>
            <a:noFill/>
          </a:ln>
        </p:spPr>
        <p:txBody>
          <a:bodyPr anchor="b"/>
          <a:lstStyle>
            <a:lvl1pPr>
              <a:defRPr sz="3200" u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05681"/>
            <a:ext cx="4629150" cy="515537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56790"/>
            <a:ext cx="2949178" cy="371219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EFE08A0-1953-5C49-9266-14DD0471D092}"/>
              </a:ext>
            </a:extLst>
          </p:cNvPr>
          <p:cNvCxnSpPr/>
          <p:nvPr userDrawn="1"/>
        </p:nvCxnSpPr>
        <p:spPr>
          <a:xfrm>
            <a:off x="629841" y="2067339"/>
            <a:ext cx="2949178" cy="0"/>
          </a:xfrm>
          <a:prstGeom prst="line">
            <a:avLst/>
          </a:prstGeom>
          <a:ln>
            <a:solidFill>
              <a:srgbClr val="1C37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E9C4EF-99B4-D44A-9A3D-D2116A9294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518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FF89CC-C415-E946-92AD-453037F991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731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C53273-A98F-1C4C-809B-75084CADD7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329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09257-609D-43E2-B219-D58C980E301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066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DBF63-77EF-4280-9477-F779F4E02BF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495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312E89-0D90-A04E-A402-D53692DE2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036" y="815009"/>
            <a:ext cx="6480312" cy="4830417"/>
          </a:xfrm>
        </p:spPr>
        <p:txBody>
          <a:bodyPr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747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33819"/>
            <a:ext cx="7886700" cy="2613025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066872"/>
            <a:ext cx="7886700" cy="2039288"/>
          </a:xfrm>
        </p:spPr>
        <p:txBody>
          <a:bodyPr/>
          <a:lstStyle>
            <a:lvl1pPr marL="0" indent="0">
              <a:buNone/>
              <a:defRPr sz="2400">
                <a:solidFill>
                  <a:srgbClr val="1C376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7A3B90-34C7-AC47-8EAD-2571983BEC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284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33819"/>
            <a:ext cx="7886700" cy="2613025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066872"/>
            <a:ext cx="7886700" cy="2039288"/>
          </a:xfrm>
        </p:spPr>
        <p:txBody>
          <a:bodyPr/>
          <a:lstStyle>
            <a:lvl1pPr marL="0" indent="0">
              <a:buNone/>
              <a:defRPr sz="2400">
                <a:solidFill>
                  <a:srgbClr val="1C376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D39E28-BD04-C14F-A80B-131D827B05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64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6B29B-8331-5E4E-97ED-2973BAF0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BEDCCF-0AF1-E044-9D66-C3666E0728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50" y="1789113"/>
            <a:ext cx="7886700" cy="4224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889045-DCCA-3143-B503-0CAFC25A0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46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6B29B-8331-5E4E-97ED-2973BAF0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BEDCCF-0AF1-E044-9D66-C3666E0728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50" y="1789113"/>
            <a:ext cx="7886700" cy="4224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FF0493-06AA-B344-95FC-5C43DB873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999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685495-3245-4B4F-A717-1567ED3C5C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418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4D3C96-6D44-8840-87BC-433A8F9B86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166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7078"/>
            <a:ext cx="7886700" cy="1123122"/>
          </a:xfrm>
        </p:spPr>
        <p:txBody>
          <a:bodyPr anchor="t" anchorCtr="0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547656-C5FC-954C-B761-1FC1C6E477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483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281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F6EE58B9-9B87-4B4B-8931-230C7CE041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23847" y="6410960"/>
            <a:ext cx="1727697" cy="28448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35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9" r:id="rId2"/>
    <p:sldLayoutId id="2147483699" r:id="rId3"/>
    <p:sldLayoutId id="2147483718" r:id="rId4"/>
    <p:sldLayoutId id="2147483711" r:id="rId5"/>
    <p:sldLayoutId id="2147483710" r:id="rId6"/>
    <p:sldLayoutId id="2147483700" r:id="rId7"/>
    <p:sldLayoutId id="2147483712" r:id="rId8"/>
    <p:sldLayoutId id="2147483702" r:id="rId9"/>
    <p:sldLayoutId id="2147483713" r:id="rId10"/>
    <p:sldLayoutId id="2147483704" r:id="rId11"/>
    <p:sldLayoutId id="2147483714" r:id="rId12"/>
    <p:sldLayoutId id="2147483705" r:id="rId13"/>
    <p:sldLayoutId id="2147483715" r:id="rId14"/>
    <p:sldLayoutId id="2147483719" r:id="rId15"/>
    <p:sldLayoutId id="2147483720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rgbClr val="1C376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C376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C376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C376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C376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C37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mailto:Brandon.Smith@dpi.nc.gov" TargetMode="External"/><Relationship Id="rId3" Type="http://schemas.openxmlformats.org/officeDocument/2006/relationships/hyperlink" Target="mailto:Jaime.Doran@dpi.nc.gov" TargetMode="External"/><Relationship Id="rId7" Type="http://schemas.openxmlformats.org/officeDocument/2006/relationships/hyperlink" Target="mailto:brandon.arrington@dpi.nc.gov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hyperlink" Target="mailto:Kevin.Harrison@dpi.nc.gov" TargetMode="Externa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Anthony.Avant@dpi.nc.gov" TargetMode="External"/><Relationship Id="rId7" Type="http://schemas.openxmlformats.org/officeDocument/2006/relationships/image" Target="../media/image13.jpeg"/><Relationship Id="rId2" Type="http://schemas.openxmlformats.org/officeDocument/2006/relationships/hyperlink" Target="mailto:Shannon.Ennis@dpi.nc.gov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mailto:Danny.Reed@dpi.nc.gov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ncbussafety.org/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freepngimg.com/png/25333-world-wide-web-imag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cserver.org/highway-signs2/q/questions.html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0FF2F-B653-2C41-B529-3E819B5AD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Public Schools Transportation Allotment </a:t>
            </a:r>
            <a:br>
              <a:rPr lang="en-US" dirty="0">
                <a:solidFill>
                  <a:prstClr val="white"/>
                </a:solidFill>
              </a:rPr>
            </a:br>
            <a:br>
              <a:rPr lang="en-US" sz="2800" dirty="0">
                <a:solidFill>
                  <a:prstClr val="white"/>
                </a:solidFill>
              </a:rPr>
            </a:br>
            <a:r>
              <a:rPr lang="en-US" sz="2000" b="0" i="1" dirty="0">
                <a:solidFill>
                  <a:prstClr val="white"/>
                </a:solidFill>
              </a:rPr>
              <a:t>Kevin Harrison, Section Chief</a:t>
            </a:r>
            <a:br>
              <a:rPr lang="en-US" sz="2000" b="0" i="1" dirty="0">
                <a:solidFill>
                  <a:prstClr val="white"/>
                </a:solidFill>
              </a:rPr>
            </a:br>
            <a:r>
              <a:rPr lang="en-US" sz="2000" b="0" i="1" dirty="0">
                <a:solidFill>
                  <a:prstClr val="white"/>
                </a:solidFill>
              </a:rPr>
              <a:t>Transportation Services</a:t>
            </a:r>
            <a:br>
              <a:rPr lang="en-US" sz="2000" b="0" i="1" dirty="0">
                <a:solidFill>
                  <a:prstClr val="white"/>
                </a:solidFill>
              </a:rPr>
            </a:br>
            <a:r>
              <a:rPr lang="en-US" sz="2000" b="0" i="1" dirty="0">
                <a:solidFill>
                  <a:prstClr val="white"/>
                </a:solidFill>
              </a:rPr>
              <a:t>NC Department of Public Instruction</a:t>
            </a:r>
            <a:br>
              <a:rPr lang="en-US" sz="2000" b="0" i="1" dirty="0">
                <a:solidFill>
                  <a:prstClr val="white"/>
                </a:solidFill>
              </a:rPr>
            </a:br>
            <a:br>
              <a:rPr lang="en-US" sz="2000" b="0" i="1" dirty="0">
                <a:solidFill>
                  <a:prstClr val="white"/>
                </a:solidFill>
              </a:rPr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98034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2097833-FE0B-19F8-AFAF-CD5A810C9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April 1 – Reserve Allocation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8F7A30-4884-4793-AF4D-05DAE1A93F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PRC 056</a:t>
            </a:r>
          </a:p>
          <a:p>
            <a:r>
              <a:rPr lang="en-US" dirty="0"/>
              <a:t>Allocation</a:t>
            </a:r>
          </a:p>
          <a:p>
            <a:pPr lvl="1"/>
            <a:r>
              <a:rPr lang="en-US" dirty="0"/>
              <a:t>Per G.S. 115C 240(e) as revised by SL 2023-134</a:t>
            </a:r>
          </a:p>
          <a:p>
            <a:pPr lvl="1"/>
            <a:r>
              <a:rPr lang="en-US" dirty="0"/>
              <a:t>All local school administrative units (LSAUs) based on the efficiency of the LSAUs in transporting pupils</a:t>
            </a:r>
          </a:p>
          <a:p>
            <a:r>
              <a:rPr lang="en-US" dirty="0"/>
              <a:t>Allotment Amount: Dependent on other distributions (potentially up to 2-3%)</a:t>
            </a:r>
          </a:p>
          <a:p>
            <a:r>
              <a:rPr lang="en-US" dirty="0"/>
              <a:t>At this point all funds will be distributed and no further funds will be available until July 2024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D7AB89-6338-4B17-9B2A-66D9E759B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919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FB695-4828-5551-87E0-855897724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2024-2025 Funding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A2938C-6706-5A4E-CBED-B593F10AA6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Discussion and Feedback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4D2017-FC1F-6226-022A-C40E5A9447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324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858E8A0-E2DF-2529-2FE6-C8CA1E616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 – 2025 Funding </a:t>
            </a:r>
            <a:br>
              <a:rPr lang="en-US" dirty="0"/>
            </a:br>
            <a:r>
              <a:rPr lang="en-US" dirty="0"/>
              <a:t>First Thoughts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1A351F-8596-65E0-90DB-CE54BF92F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Issue: All funds except 5% must be allocated at the beginning of the year. We don’t have complete data from 23-24 in June/July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Initial Thought:</a:t>
            </a:r>
          </a:p>
          <a:p>
            <a:r>
              <a:rPr lang="en-US" dirty="0"/>
              <a:t>Use best-available data as of mid-June</a:t>
            </a:r>
          </a:p>
          <a:p>
            <a:pPr lvl="1"/>
            <a:r>
              <a:rPr lang="en-US" dirty="0"/>
              <a:t>State and Local expenditures in Fund 1 and Fund 2 PRC 056</a:t>
            </a:r>
          </a:p>
          <a:p>
            <a:pPr lvl="1"/>
            <a:r>
              <a:rPr lang="en-US" dirty="0"/>
              <a:t>23-24 TD-2 (student ridership) and TD-10 (buses operated)</a:t>
            </a:r>
          </a:p>
          <a:p>
            <a:pPr lvl="1"/>
            <a:r>
              <a:rPr lang="en-US" dirty="0"/>
              <a:t>Transportation budget rating simulator rating to produce initial allotments</a:t>
            </a:r>
          </a:p>
          <a:p>
            <a:r>
              <a:rPr lang="en-US" dirty="0"/>
              <a:t>Include estimated legislated adjustments if available</a:t>
            </a:r>
          </a:p>
          <a:p>
            <a:pPr lvl="1"/>
            <a:r>
              <a:rPr lang="en-US" dirty="0"/>
              <a:t>Again based on best available object code data at the time</a:t>
            </a:r>
          </a:p>
          <a:p>
            <a:r>
              <a:rPr lang="en-US" dirty="0"/>
              <a:t>Use final 23-24 data as confirmed by TD-1 reporting to do an October/November update and create a new model</a:t>
            </a:r>
          </a:p>
          <a:p>
            <a:pPr lvl="1"/>
            <a:r>
              <a:rPr lang="en-US" dirty="0"/>
              <a:t>Issue adjustments accordingly across the board still using the best of the two models as in the past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77DB66-2763-71DE-A19F-53D92E2A6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690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A4657-53F4-568E-BA99-1D880FE9B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Thought Pros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9B1AB-D6D0-19B0-433B-193B8C9897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Since DPI has quantity of buses and students updated for 23-24 by this point (June), the LEA will have a funding number that is partially informed by new data</a:t>
            </a:r>
          </a:p>
          <a:p>
            <a:r>
              <a:rPr lang="en-US" dirty="0"/>
              <a:t>This will mean the initial allotment is closer to the end result</a:t>
            </a:r>
          </a:p>
          <a:p>
            <a:r>
              <a:rPr lang="en-US" dirty="0"/>
              <a:t>We can hit July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B1B8B6-6B1B-DBEC-C1FB-B5E05E057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622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B47D4-F897-4B43-4379-CD33EA87D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Thought Cons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38245-BD60-4BC5-A458-2EC16B92A2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This information is dependent on LEA financial staff having actual expenditures as correct as possible by what DPI receives in June covering through May</a:t>
            </a:r>
          </a:p>
          <a:p>
            <a:r>
              <a:rPr lang="en-US" dirty="0"/>
              <a:t>It will be closer if the data is good</a:t>
            </a:r>
          </a:p>
          <a:p>
            <a:r>
              <a:rPr lang="en-US" dirty="0"/>
              <a:t>If the data is not accurate there will problems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Biggest Concern:</a:t>
            </a:r>
          </a:p>
          <a:p>
            <a:r>
              <a:rPr lang="en-US" dirty="0"/>
              <a:t>If the LEA places expenditures in fund 2 PRC 056 which they cannot (improper) or do not claim on the TD-1; OR </a:t>
            </a:r>
          </a:p>
          <a:p>
            <a:r>
              <a:rPr lang="en-US" dirty="0"/>
              <a:t>If the LEA recodes significant amounts of expenditures in the final 13P OUT of these or even just personnel cost objects</a:t>
            </a:r>
          </a:p>
          <a:p>
            <a:r>
              <a:rPr lang="en-US" dirty="0"/>
              <a:t>Then it is possible the October/November adjustment could be negative</a:t>
            </a:r>
          </a:p>
          <a:p>
            <a:r>
              <a:rPr lang="en-US" dirty="0"/>
              <a:t>If they code/recode significant amounts INTO these, then there may not be sufficient reserve to fully adjust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C63EFB-FCB9-D8EB-3FF3-1BA71F260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828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2124B-1D79-1678-F4E6-9330FD94B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Invitation to Discuss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2E98ED-2944-4175-BC46-CE9E837FEC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Legislative changes have altered the landscape</a:t>
            </a:r>
          </a:p>
          <a:p>
            <a:r>
              <a:rPr lang="en-US" dirty="0"/>
              <a:t>Would love to have a subcommittee or subgroup to discuss </a:t>
            </a:r>
          </a:p>
          <a:p>
            <a:pPr lvl="1"/>
            <a:r>
              <a:rPr lang="en-US" dirty="0"/>
              <a:t>How best to adapt to the new requirements</a:t>
            </a:r>
          </a:p>
          <a:p>
            <a:pPr lvl="1"/>
            <a:r>
              <a:rPr lang="en-US" dirty="0"/>
              <a:t>If the changes are the right direction or if we need to request some tweaks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CA261-973C-9E7B-8A44-90E549912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48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DA668-84DD-4C4A-A400-784B0BF1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629" y="172579"/>
            <a:ext cx="7886700" cy="1281111"/>
          </a:xfrm>
        </p:spPr>
        <p:txBody>
          <a:bodyPr/>
          <a:lstStyle/>
          <a:p>
            <a:pPr algn="ctr"/>
            <a:r>
              <a:rPr lang="en-US" dirty="0"/>
              <a:t>Transportation Office Staff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2A572F4-F374-4937-86F7-E30C4C7301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99671" y="1286211"/>
            <a:ext cx="1200150" cy="10287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BA0687-E714-CD43-99F4-5A0450A074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21605" y="2544941"/>
            <a:ext cx="6222724" cy="10287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/>
              <a:t>Jaime Doran – Program Analyst II</a:t>
            </a:r>
          </a:p>
          <a:p>
            <a:pPr marL="0" indent="0">
              <a:buNone/>
            </a:pPr>
            <a:r>
              <a:rPr lang="en-US" sz="1800" dirty="0">
                <a:hlinkClick r:id="rId3"/>
              </a:rPr>
              <a:t>Jaime.Doran@dpi.nc.gov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984-236-2953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F6EA2B-088F-9043-A448-ACBFFDACB9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30" name="Picture 6" descr="Jaime Doran">
            <a:extLst>
              <a:ext uri="{FF2B5EF4-FFF2-40B4-BE49-F238E27FC236}">
                <a16:creationId xmlns:a16="http://schemas.microsoft.com/office/drawing/2014/main" id="{27EC4ABB-54C3-4506-8513-043803278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71" y="2544942"/>
            <a:ext cx="125407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AF40A9-F6C7-4DCE-BAB8-1049BE5D2101}"/>
              </a:ext>
            </a:extLst>
          </p:cNvPr>
          <p:cNvSpPr txBox="1"/>
          <p:nvPr/>
        </p:nvSpPr>
        <p:spPr>
          <a:xfrm>
            <a:off x="2228295" y="1344613"/>
            <a:ext cx="6141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Kevin Harrison – Section Chief</a:t>
            </a:r>
          </a:p>
          <a:p>
            <a:pPr marL="0" indent="0">
              <a:buNone/>
            </a:pPr>
            <a:r>
              <a:rPr lang="en-US" dirty="0">
                <a:hlinkClick r:id="rId5"/>
              </a:rPr>
              <a:t>Kevin.Harrison@dpi.nc.gov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984-236-2932</a:t>
            </a:r>
          </a:p>
          <a:p>
            <a:endParaRPr lang="en-US" dirty="0"/>
          </a:p>
        </p:txBody>
      </p:sp>
      <p:pic>
        <p:nvPicPr>
          <p:cNvPr id="3" name="Picture 2" descr="A person with a beard and mustache&#10;&#10;Description automatically generated">
            <a:extLst>
              <a:ext uri="{FF2B5EF4-FFF2-40B4-BE49-F238E27FC236}">
                <a16:creationId xmlns:a16="http://schemas.microsoft.com/office/drawing/2014/main" id="{4868A9CC-B698-E270-6C79-B8D2C81A02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981" y="3803673"/>
            <a:ext cx="1260760" cy="1040127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FC31F2B-12A5-D842-47F0-7A5FB4E35323}"/>
              </a:ext>
            </a:extLst>
          </p:cNvPr>
          <p:cNvSpPr txBox="1">
            <a:spLocks/>
          </p:cNvSpPr>
          <p:nvPr/>
        </p:nvSpPr>
        <p:spPr>
          <a:xfrm>
            <a:off x="2147092" y="3783442"/>
            <a:ext cx="6222724" cy="1028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C37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C37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C37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37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37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Brandon Arrington– Business Systems Analyst I</a:t>
            </a:r>
          </a:p>
          <a:p>
            <a:pPr marL="0" indent="0">
              <a:buNone/>
            </a:pPr>
            <a:r>
              <a:rPr lang="en-US" sz="1800" dirty="0">
                <a:hlinkClick r:id="rId7"/>
              </a:rPr>
              <a:t>Brandon.Arrington@dpi.nc.gov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984-236-2935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3B10F9D-5693-CFEB-A5CA-DC7F26D5D9D8}"/>
              </a:ext>
            </a:extLst>
          </p:cNvPr>
          <p:cNvSpPr txBox="1">
            <a:spLocks/>
          </p:cNvSpPr>
          <p:nvPr/>
        </p:nvSpPr>
        <p:spPr>
          <a:xfrm>
            <a:off x="2147092" y="5172459"/>
            <a:ext cx="6222724" cy="793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C37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C37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C37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37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37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Brandon Smith - </a:t>
            </a:r>
            <a:r>
              <a:rPr lang="en-US" sz="1600" dirty="0"/>
              <a:t>Financial and Business Compliance Analyst II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hlinkClick r:id="rId8"/>
              </a:rPr>
              <a:t>Brandon.Smith@dpi.nc.gov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984-236-2934</a:t>
            </a:r>
          </a:p>
        </p:txBody>
      </p:sp>
    </p:spTree>
    <p:extLst>
      <p:ext uri="{BB962C8B-B14F-4D97-AF65-F5344CB8AC3E}">
        <p14:creationId xmlns:p14="http://schemas.microsoft.com/office/powerpoint/2010/main" val="843775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DA668-84DD-4C4A-A400-784B0BF1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629" y="172579"/>
            <a:ext cx="7886700" cy="1281111"/>
          </a:xfrm>
        </p:spPr>
        <p:txBody>
          <a:bodyPr/>
          <a:lstStyle/>
          <a:p>
            <a:pPr algn="ctr"/>
            <a:r>
              <a:rPr lang="en-US" dirty="0"/>
              <a:t>Transportation Field Consultants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BA0687-E714-CD43-99F4-5A0450A074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32734" y="4303310"/>
            <a:ext cx="6222724" cy="10287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/>
              <a:t>Shannon Ennis – Eastern Region</a:t>
            </a:r>
          </a:p>
          <a:p>
            <a:pPr marL="0" indent="0">
              <a:buNone/>
            </a:pPr>
            <a:r>
              <a:rPr lang="en-US" sz="1800" dirty="0">
                <a:hlinkClick r:id="rId2"/>
              </a:rPr>
              <a:t>Shannon.Ennis@dpi.nc.gov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919-625-0947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F6EA2B-088F-9043-A448-ACBFFDACB9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525DB7-C228-4554-9F6D-303BA0F76AB7}"/>
              </a:ext>
            </a:extLst>
          </p:cNvPr>
          <p:cNvSpPr txBox="1"/>
          <p:nvPr/>
        </p:nvSpPr>
        <p:spPr>
          <a:xfrm>
            <a:off x="2232734" y="1525356"/>
            <a:ext cx="4678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800" dirty="0"/>
              <a:t>Anthony Avant – Central Region</a:t>
            </a:r>
          </a:p>
          <a:p>
            <a:pPr marL="0" indent="0">
              <a:buNone/>
            </a:pPr>
            <a:r>
              <a:rPr lang="en-US" sz="1800" dirty="0">
                <a:hlinkClick r:id="rId3"/>
              </a:rPr>
              <a:t>Anthony.Avant@dpi.nc.gov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336-848-4557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FBACAB-681A-4EAD-AB0E-E14B132A5990}"/>
              </a:ext>
            </a:extLst>
          </p:cNvPr>
          <p:cNvSpPr txBox="1"/>
          <p:nvPr/>
        </p:nvSpPr>
        <p:spPr>
          <a:xfrm>
            <a:off x="2232734" y="2840328"/>
            <a:ext cx="5220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Danny Reed – </a:t>
            </a:r>
            <a:r>
              <a:rPr lang="en-US" dirty="0"/>
              <a:t>Western Region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hlinkClick r:id="rId4"/>
              </a:rPr>
              <a:t>Danny.Reed@dpi.nc.gov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980-505-2537</a:t>
            </a:r>
          </a:p>
          <a:p>
            <a:endParaRPr lang="en-US" dirty="0"/>
          </a:p>
        </p:txBody>
      </p:sp>
      <p:pic>
        <p:nvPicPr>
          <p:cNvPr id="2050" name="Picture 2" descr="Danny Reed">
            <a:extLst>
              <a:ext uri="{FF2B5EF4-FFF2-40B4-BE49-F238E27FC236}">
                <a16:creationId xmlns:a16="http://schemas.microsoft.com/office/drawing/2014/main" id="{E0A588F7-541A-43F9-A87C-CFE49C9EC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04" y="2919413"/>
            <a:ext cx="119062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nthony Avant">
            <a:extLst>
              <a:ext uri="{FF2B5EF4-FFF2-40B4-BE49-F238E27FC236}">
                <a16:creationId xmlns:a16="http://schemas.microsoft.com/office/drawing/2014/main" id="{967D10F0-59CE-45EA-91B3-2207E4529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79" y="1525356"/>
            <a:ext cx="120015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hannon Ennis">
            <a:extLst>
              <a:ext uri="{FF2B5EF4-FFF2-40B4-BE49-F238E27FC236}">
                <a16:creationId xmlns:a16="http://schemas.microsoft.com/office/drawing/2014/main" id="{124D392D-2EFB-4166-B99E-437E9B2C1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79" y="4303945"/>
            <a:ext cx="1200150" cy="106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014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DC89D-E93E-435C-993D-3F205ED4A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28416"/>
            <a:ext cx="7886700" cy="838930"/>
          </a:xfrm>
        </p:spPr>
        <p:txBody>
          <a:bodyPr/>
          <a:lstStyle/>
          <a:p>
            <a:pPr algn="ctr"/>
            <a:r>
              <a:rPr lang="en-US" dirty="0">
                <a:hlinkClick r:id="rId2"/>
              </a:rPr>
              <a:t>www.ncbussafety.org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FA40C5-8795-4E00-AD83-158CBB1E21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72F3B20-A354-4EBF-A998-1B8E70CD27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528566" y="838899"/>
            <a:ext cx="6086868" cy="54140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4D7408-D9E8-4BC0-AA37-8BE5B923553B}"/>
              </a:ext>
            </a:extLst>
          </p:cNvPr>
          <p:cNvSpPr txBox="1"/>
          <p:nvPr/>
        </p:nvSpPr>
        <p:spPr>
          <a:xfrm>
            <a:off x="1528566" y="6211343"/>
            <a:ext cx="60868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freepngimg.com/png/25333-world-wide-web-image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c/3.0/"/>
              </a:rPr>
              <a:t>CC BY-NC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929442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ABD0A-F52E-4D47-BB0F-4AEBE9ECA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22D977-1DA7-42B5-8272-7A4F0B6613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9FA36-B1C5-4EB7-8D0E-466DED475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5" descr="A green sign with white lettering&#10;&#10;Description automatically generated with low confidence">
            <a:extLst>
              <a:ext uri="{FF2B5EF4-FFF2-40B4-BE49-F238E27FC236}">
                <a16:creationId xmlns:a16="http://schemas.microsoft.com/office/drawing/2014/main" id="{CC6C4799-4D0A-4024-B3B8-2B46708FB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0553" y="365126"/>
            <a:ext cx="8422894" cy="56152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5464F3-2587-4457-B20B-182201A246B6}"/>
              </a:ext>
            </a:extLst>
          </p:cNvPr>
          <p:cNvSpPr txBox="1"/>
          <p:nvPr/>
        </p:nvSpPr>
        <p:spPr>
          <a:xfrm>
            <a:off x="360553" y="6099869"/>
            <a:ext cx="84228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www.picserver.org/highway-signs2/q/questions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786407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A2CB1-7AD4-FED9-D2A3-331038A68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Bill Changes to Funding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DD07A-99C5-56F8-794F-F15B0F8478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Efficiency must be used to determine funding</a:t>
            </a:r>
          </a:p>
          <a:p>
            <a:r>
              <a:rPr lang="en-US" dirty="0"/>
              <a:t>The SBE must use the most recently available data to determine efficiency</a:t>
            </a:r>
          </a:p>
          <a:p>
            <a:r>
              <a:rPr lang="en-US" dirty="0"/>
              <a:t>All funds except 5% must be allocated at the beginning of the year</a:t>
            </a:r>
          </a:p>
          <a:p>
            <a:pPr lvl="1"/>
            <a:r>
              <a:rPr lang="en-US" dirty="0"/>
              <a:t>For this year October worked (because we had 22-23 expenditure data together by that point)</a:t>
            </a:r>
          </a:p>
          <a:p>
            <a:pPr lvl="1"/>
            <a:r>
              <a:rPr lang="en-US" dirty="0"/>
              <a:t>For next year, if it must be July, we would not have complete data</a:t>
            </a:r>
          </a:p>
          <a:p>
            <a:r>
              <a:rPr lang="en-US" dirty="0"/>
              <a:t>Reserve can only be used for ‘emergencies’</a:t>
            </a:r>
          </a:p>
          <a:p>
            <a:pPr lvl="1"/>
            <a:r>
              <a:rPr lang="en-US" dirty="0"/>
              <a:t>We understand the following are no longer permitted as contingency allotments in the year</a:t>
            </a:r>
          </a:p>
          <a:p>
            <a:pPr lvl="2"/>
            <a:r>
              <a:rPr lang="en-US" dirty="0"/>
              <a:t>Early College (CIHS), Regional/Lab Schools, and Highway Use Tax</a:t>
            </a:r>
          </a:p>
          <a:p>
            <a:pPr lvl="1"/>
            <a:r>
              <a:rPr lang="en-US" dirty="0"/>
              <a:t>Equipment and Fuel contingency may remain (emergency need)</a:t>
            </a:r>
          </a:p>
          <a:p>
            <a:r>
              <a:rPr lang="en-US" dirty="0"/>
              <a:t>Any reserve funds remaining to be allotted April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DFD8F7-E18F-6822-3C5D-4EB0D5DFF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613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D88FE-2C35-666D-D34F-B0FC528D7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Remaining Transportation Allotments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DE49B4-1AC3-F365-65E2-F976D47BCE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Stop Arm Camera Grants</a:t>
            </a:r>
          </a:p>
          <a:p>
            <a:pPr lvl="1"/>
            <a:r>
              <a:rPr lang="en-US" dirty="0"/>
              <a:t>$690,000 recurring continues</a:t>
            </a:r>
          </a:p>
          <a:p>
            <a:r>
              <a:rPr lang="en-US" dirty="0"/>
              <a:t>Stop Arm Technology Grants</a:t>
            </a:r>
          </a:p>
          <a:p>
            <a:pPr lvl="1"/>
            <a:r>
              <a:rPr lang="en-US" dirty="0"/>
              <a:t>$370,758 non-recurring</a:t>
            </a:r>
          </a:p>
          <a:p>
            <a:r>
              <a:rPr lang="en-US" dirty="0"/>
              <a:t>Equipment Contingency</a:t>
            </a:r>
          </a:p>
          <a:p>
            <a:pPr lvl="1"/>
            <a:r>
              <a:rPr lang="en-US" dirty="0"/>
              <a:t>Unusual loss repairs / high-cost repair items such as engines and transmissions</a:t>
            </a:r>
          </a:p>
          <a:p>
            <a:r>
              <a:rPr lang="en-US" dirty="0"/>
              <a:t>April 1 Disbursement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B8BBA9-7503-8235-B7DF-37A485AEA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410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B07D9-9D7D-9DAC-2A9F-358FC73CB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 Arm Camera Funds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04F1DC-7CE1-081C-F09E-6E9BC7093E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SBE Allotment Policy PRC 087</a:t>
            </a:r>
          </a:p>
          <a:p>
            <a:r>
              <a:rPr lang="en-US" dirty="0"/>
              <a:t>Funds Available: $690,000 recurring</a:t>
            </a:r>
          </a:p>
          <a:p>
            <a:r>
              <a:rPr lang="en-US" dirty="0"/>
              <a:t>Covers All LEAs</a:t>
            </a:r>
          </a:p>
          <a:p>
            <a:pPr lvl="1"/>
            <a:r>
              <a:rPr lang="en-US" dirty="0"/>
              <a:t>Per original money report covering SL 2013-360 (There was no special provision)</a:t>
            </a:r>
          </a:p>
          <a:p>
            <a:r>
              <a:rPr lang="en-US" dirty="0"/>
              <a:t>Application Style: Survey-based responses</a:t>
            </a:r>
          </a:p>
          <a:p>
            <a:endParaRPr lang="en-US" dirty="0"/>
          </a:p>
          <a:p>
            <a:r>
              <a:rPr lang="en-US" dirty="0"/>
              <a:t>Survey went out this week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84DBC-9BE5-940E-D477-A026D35D7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062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9E6D0-F469-4C23-2EAB-A96750FBA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Details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673DB-D4F3-1101-F31A-5235FDCBB4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Qualifying Systems:</a:t>
            </a:r>
          </a:p>
          <a:p>
            <a:pPr lvl="1"/>
            <a:r>
              <a:rPr lang="en-US" dirty="0"/>
              <a:t>Camera system which includes a stop arm camera</a:t>
            </a:r>
          </a:p>
          <a:p>
            <a:pPr lvl="1"/>
            <a:r>
              <a:rPr lang="en-US" dirty="0"/>
              <a:t>System must be of a style which attempts the capture of images to identify the driver of the vehicle committing the violation</a:t>
            </a:r>
          </a:p>
          <a:p>
            <a:r>
              <a:rPr lang="en-US" dirty="0"/>
              <a:t>Allocation: </a:t>
            </a:r>
          </a:p>
          <a:p>
            <a:pPr lvl="1"/>
            <a:r>
              <a:rPr lang="en-US" dirty="0"/>
              <a:t>2 per requesting LEA</a:t>
            </a:r>
          </a:p>
          <a:p>
            <a:pPr lvl="1"/>
            <a:r>
              <a:rPr lang="en-US" dirty="0"/>
              <a:t>Remaining funds to be allocated to fund more systems in LEAs with lower fleet saturation</a:t>
            </a:r>
          </a:p>
          <a:p>
            <a:r>
              <a:rPr lang="en-US" dirty="0"/>
              <a:t>Allotment Amount:</a:t>
            </a:r>
          </a:p>
          <a:p>
            <a:pPr lvl="1"/>
            <a:r>
              <a:rPr lang="en-US" dirty="0"/>
              <a:t>At the dollar value per system requested to a maximum of $3,000 per camera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FDFB4D-3E60-39B3-E0E9-A834D7F5E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312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3DDA081-3798-2C34-3050-0623F5D89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 Arm Technology Grants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E4AE2E5-1D39-A217-C5B5-D8E3AB2B5B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SBE Allotment Policy PRC 087</a:t>
            </a:r>
          </a:p>
          <a:p>
            <a:r>
              <a:rPr lang="en-US" dirty="0"/>
              <a:t>Funds Available: $370,758 non-recurring</a:t>
            </a:r>
          </a:p>
          <a:p>
            <a:r>
              <a:rPr lang="en-US" dirty="0"/>
              <a:t>Covers All PSUs with School Buses</a:t>
            </a:r>
          </a:p>
          <a:p>
            <a:pPr lvl="1"/>
            <a:r>
              <a:rPr lang="en-US" dirty="0"/>
              <a:t>Per the Special Provisions SL 2023-134</a:t>
            </a:r>
          </a:p>
          <a:p>
            <a:r>
              <a:rPr lang="en-US" dirty="0"/>
              <a:t>Application Style: Fillable application with PSU leadership signatures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Note: Report to the GA on many things including unmet needs.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EDC1B-3122-B536-9A36-CB583BE8E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334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9E6D0-F469-4C23-2EAB-A96750FBA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Details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673DB-D4F3-1101-F31A-5235FDCBB4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Qualifying Systems:</a:t>
            </a:r>
          </a:p>
          <a:p>
            <a:pPr lvl="1"/>
            <a:r>
              <a:rPr lang="en-US" dirty="0"/>
              <a:t>Extended Stop Signal (60” Min Extension)</a:t>
            </a:r>
          </a:p>
          <a:p>
            <a:pPr lvl="1"/>
            <a:r>
              <a:rPr lang="en-US" dirty="0"/>
              <a:t>Illuminated Stop Signal (LED)</a:t>
            </a:r>
          </a:p>
          <a:p>
            <a:r>
              <a:rPr lang="en-US" dirty="0"/>
              <a:t>Allocation Factors: </a:t>
            </a:r>
          </a:p>
          <a:p>
            <a:pPr lvl="1"/>
            <a:r>
              <a:rPr lang="en-US" dirty="0"/>
              <a:t>Type and number of additions, updates, or replacements proposed</a:t>
            </a:r>
          </a:p>
          <a:p>
            <a:pPr lvl="1"/>
            <a:r>
              <a:rPr lang="en-US" dirty="0"/>
              <a:t>Number of bus routes or stops known to pose significant safety risk</a:t>
            </a:r>
          </a:p>
          <a:p>
            <a:pPr lvl="1"/>
            <a:r>
              <a:rPr lang="en-US" dirty="0"/>
              <a:t>State Superintendent to Award</a:t>
            </a:r>
          </a:p>
          <a:p>
            <a:r>
              <a:rPr lang="en-US" dirty="0"/>
              <a:t>Allotment Amount:</a:t>
            </a:r>
          </a:p>
          <a:p>
            <a:pPr lvl="1"/>
            <a:r>
              <a:rPr lang="en-US" dirty="0"/>
              <a:t>Dependent on Request</a:t>
            </a:r>
          </a:p>
          <a:p>
            <a:r>
              <a:rPr lang="en-US" dirty="0"/>
              <a:t>Special Provision: </a:t>
            </a:r>
          </a:p>
          <a:p>
            <a:pPr lvl="1"/>
            <a:r>
              <a:rPr lang="en-US" dirty="0"/>
              <a:t>If the technology is not currently in the State Term Contract 071C or listed in allowed alterations of school bus equipment (SBE TRAN-005)</a:t>
            </a:r>
          </a:p>
          <a:p>
            <a:pPr lvl="2"/>
            <a:r>
              <a:rPr lang="en-US" dirty="0"/>
              <a:t> The LEA must agree to pilot the technology and provide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FDFB4D-3E60-39B3-E0E9-A834D7F5E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162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56AE55-4DB2-36BE-EDB5-43E3285B2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 Contingency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37DCED-291E-032E-88F5-91588606DC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To be allotted in PRC 056</a:t>
            </a:r>
          </a:p>
          <a:p>
            <a:r>
              <a:rPr lang="en-US" dirty="0"/>
              <a:t>Application: Spreadsheet and document submission to DPI Transportation Services</a:t>
            </a:r>
          </a:p>
          <a:p>
            <a:r>
              <a:rPr lang="en-US" dirty="0"/>
              <a:t>Allocation:</a:t>
            </a:r>
          </a:p>
          <a:p>
            <a:pPr lvl="1"/>
            <a:r>
              <a:rPr lang="en-US" dirty="0"/>
              <a:t>LEAs providing documented significant and unusual failures of vehicle equipment</a:t>
            </a:r>
          </a:p>
          <a:p>
            <a:pPr lvl="1"/>
            <a:r>
              <a:rPr lang="en-US" dirty="0"/>
              <a:t>Priority to acts of nature, major vandalism, and uncompensated collision repairs</a:t>
            </a:r>
          </a:p>
          <a:p>
            <a:pPr lvl="1"/>
            <a:r>
              <a:rPr lang="en-US" dirty="0"/>
              <a:t>Priority to small and low wealth districts excess expenses</a:t>
            </a:r>
          </a:p>
          <a:p>
            <a:r>
              <a:rPr lang="en-US" dirty="0"/>
              <a:t>Allotment:</a:t>
            </a:r>
          </a:p>
          <a:p>
            <a:pPr lvl="1"/>
            <a:r>
              <a:rPr lang="en-US" dirty="0"/>
              <a:t>Expected to be a percentage of the requested amount with priority districts receiving a larger percentage of documented losses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73CFE-F023-455B-50CA-E91C21E15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513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9E6D0-F469-4C23-2EAB-A96750FBA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Details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673DB-D4F3-1101-F31A-5235FDCBB4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Qualifying Repairs:</a:t>
            </a:r>
          </a:p>
          <a:p>
            <a:pPr lvl="1"/>
            <a:r>
              <a:rPr lang="en-US" dirty="0"/>
              <a:t>Over $2,000 for a single item or loss repair</a:t>
            </a:r>
          </a:p>
          <a:p>
            <a:pPr lvl="2"/>
            <a:r>
              <a:rPr lang="en-US" dirty="0"/>
              <a:t>Cannot combine unrelated repairs to try and meet</a:t>
            </a:r>
          </a:p>
          <a:p>
            <a:r>
              <a:rPr lang="en-US" dirty="0"/>
              <a:t>Items not qualifying</a:t>
            </a:r>
          </a:p>
          <a:p>
            <a:pPr lvl="1"/>
            <a:r>
              <a:rPr lang="en-US" dirty="0"/>
              <a:t>Routine/Regular Repairs</a:t>
            </a:r>
          </a:p>
          <a:p>
            <a:pPr lvl="1"/>
            <a:r>
              <a:rPr lang="en-US" dirty="0"/>
              <a:t>Local Labor costs</a:t>
            </a:r>
          </a:p>
          <a:p>
            <a:pPr lvl="1"/>
            <a:r>
              <a:rPr lang="en-US" dirty="0"/>
              <a:t>Stocked parts</a:t>
            </a:r>
          </a:p>
          <a:p>
            <a:pPr lvl="1"/>
            <a:r>
              <a:rPr lang="en-US" dirty="0"/>
              <a:t>Fluids, tools, belts and other small parts and inventory items</a:t>
            </a:r>
          </a:p>
          <a:p>
            <a:pPr lvl="1"/>
            <a:r>
              <a:rPr lang="en-US" dirty="0"/>
              <a:t>Any items covered under warranty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FDFB4D-3E60-39B3-E0E9-A834D7F5E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146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2D079FC31B3C4FBBA4136F1A330BA4" ma:contentTypeVersion="14" ma:contentTypeDescription="Create a new document." ma:contentTypeScope="" ma:versionID="885ee03d1edc3c345f2358f24130bc39">
  <xsd:schema xmlns:xsd="http://www.w3.org/2001/XMLSchema" xmlns:xs="http://www.w3.org/2001/XMLSchema" xmlns:p="http://schemas.microsoft.com/office/2006/metadata/properties" xmlns:ns1="http://schemas.microsoft.com/sharepoint/v3" xmlns:ns2="f3a14062-cf71-4b20-8799-6f4bd24bd807" xmlns:ns3="33989efb-d777-4928-843b-78f8ed9c1be7" targetNamespace="http://schemas.microsoft.com/office/2006/metadata/properties" ma:root="true" ma:fieldsID="aff2a69237edfcdeff32f62832b2184f" ns1:_="" ns2:_="" ns3:_="">
    <xsd:import namespace="http://schemas.microsoft.com/sharepoint/v3"/>
    <xsd:import namespace="f3a14062-cf71-4b20-8799-6f4bd24bd807"/>
    <xsd:import namespace="33989efb-d777-4928-843b-78f8ed9c1be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a14062-cf71-4b20-8799-6f4bd24bd80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989efb-d777-4928-843b-78f8ed9c1b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17A821-9B62-49CD-B9CA-AB9D553195B1}">
  <ds:schemaRefs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33989efb-d777-4928-843b-78f8ed9c1be7"/>
    <ds:schemaRef ds:uri="http://purl.org/dc/elements/1.1/"/>
    <ds:schemaRef ds:uri="http://schemas.microsoft.com/office/infopath/2007/PartnerControls"/>
    <ds:schemaRef ds:uri="http://purl.org/dc/dcmitype/"/>
    <ds:schemaRef ds:uri="f3a14062-cf71-4b20-8799-6f4bd24bd807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28D92EC-256F-43E2-963C-ACBCB7AF3C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D2F481-5E0D-49EA-8320-7E9612E5AB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3a14062-cf71-4b20-8799-6f4bd24bd807"/>
    <ds:schemaRef ds:uri="33989efb-d777-4928-843b-78f8ed9c1b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8741</TotalTime>
  <Words>1161</Words>
  <Application>Microsoft Office PowerPoint</Application>
  <PresentationFormat>On-screen Show (4:3)</PresentationFormat>
  <Paragraphs>163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Tw Cen MT</vt:lpstr>
      <vt:lpstr>Office Theme</vt:lpstr>
      <vt:lpstr>Public Schools Transportation Allotment   Kevin Harrison, Section Chief Transportation Services NC Department of Public Instruction  </vt:lpstr>
      <vt:lpstr>Budget Bill Changes to Funding</vt:lpstr>
      <vt:lpstr>Remaining Transportation Allotments</vt:lpstr>
      <vt:lpstr>Stop Arm Camera Funds</vt:lpstr>
      <vt:lpstr>Additional Details</vt:lpstr>
      <vt:lpstr>Stop Arm Technology Grants</vt:lpstr>
      <vt:lpstr>Additional Details</vt:lpstr>
      <vt:lpstr>Equipment Contingency</vt:lpstr>
      <vt:lpstr>Additional Details</vt:lpstr>
      <vt:lpstr>April 1 – Reserve Allocation</vt:lpstr>
      <vt:lpstr>2024-2025 Funding</vt:lpstr>
      <vt:lpstr>2024 – 2025 Funding  First Thoughts</vt:lpstr>
      <vt:lpstr>First Thought Pros</vt:lpstr>
      <vt:lpstr>First Thought Cons</vt:lpstr>
      <vt:lpstr>Invitation to Discuss</vt:lpstr>
      <vt:lpstr>Transportation Office Staff</vt:lpstr>
      <vt:lpstr>Transportation Field Consultants</vt:lpstr>
      <vt:lpstr>www.ncbussafety.org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Weakland</dc:creator>
  <cp:lastModifiedBy>Kevin Harrison</cp:lastModifiedBy>
  <cp:revision>73</cp:revision>
  <cp:lastPrinted>2024-01-11T20:51:27Z</cp:lastPrinted>
  <dcterms:created xsi:type="dcterms:W3CDTF">2019-09-26T21:27:00Z</dcterms:created>
  <dcterms:modified xsi:type="dcterms:W3CDTF">2024-01-18T14:54:34Z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0x010100892D079FC31B3C4FBBA4136F1A330BA4</vt:lpwstr>
  </property>
</Properties>
</file>