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64"/>
  </p:notesMasterIdLst>
  <p:sldIdLst>
    <p:sldId id="257" r:id="rId5"/>
    <p:sldId id="258" r:id="rId6"/>
    <p:sldId id="263" r:id="rId7"/>
    <p:sldId id="319" r:id="rId8"/>
    <p:sldId id="264" r:id="rId9"/>
    <p:sldId id="268" r:id="rId10"/>
    <p:sldId id="320"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21" r:id="rId37"/>
    <p:sldId id="262" r:id="rId38"/>
    <p:sldId id="295" r:id="rId39"/>
    <p:sldId id="296" r:id="rId40"/>
    <p:sldId id="297" r:id="rId41"/>
    <p:sldId id="298" r:id="rId42"/>
    <p:sldId id="299" r:id="rId43"/>
    <p:sldId id="300" r:id="rId44"/>
    <p:sldId id="301" r:id="rId45"/>
    <p:sldId id="302" r:id="rId46"/>
    <p:sldId id="304" r:id="rId47"/>
    <p:sldId id="314" r:id="rId48"/>
    <p:sldId id="305" r:id="rId49"/>
    <p:sldId id="309" r:id="rId50"/>
    <p:sldId id="310" r:id="rId51"/>
    <p:sldId id="311" r:id="rId52"/>
    <p:sldId id="323" r:id="rId53"/>
    <p:sldId id="324" r:id="rId54"/>
    <p:sldId id="303" r:id="rId55"/>
    <p:sldId id="325" r:id="rId56"/>
    <p:sldId id="306" r:id="rId57"/>
    <p:sldId id="307" r:id="rId58"/>
    <p:sldId id="308" r:id="rId59"/>
    <p:sldId id="316" r:id="rId60"/>
    <p:sldId id="312" r:id="rId61"/>
    <p:sldId id="317" r:id="rId62"/>
    <p:sldId id="318"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6"/>
    <a:srgbClr val="BED4E6"/>
    <a:srgbClr val="95B6D0"/>
    <a:srgbClr val="98A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p:restoredTop sz="94694"/>
  </p:normalViewPr>
  <p:slideViewPr>
    <p:cSldViewPr snapToGrid="0" snapToObjects="1">
      <p:cViewPr varScale="1">
        <p:scale>
          <a:sx n="114" d="100"/>
          <a:sy n="114" d="100"/>
        </p:scale>
        <p:origin x="14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41EAD-A0D3-4D05-A1A2-1499158F89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1A5702-852D-4D26-B6A3-7167AD4794A1}">
      <dgm:prSet/>
      <dgm:spPr/>
      <dgm:t>
        <a:bodyPr/>
        <a:lstStyle/>
        <a:p>
          <a:r>
            <a:rPr lang="en-US" dirty="0"/>
            <a:t>Applies to LEAs</a:t>
          </a:r>
        </a:p>
      </dgm:t>
    </dgm:pt>
    <dgm:pt modelId="{4ED3C280-BC66-44CB-8C34-22F6584DFF37}" type="parTrans" cxnId="{E7635F35-A4D2-4BF8-A239-70397030C497}">
      <dgm:prSet/>
      <dgm:spPr/>
      <dgm:t>
        <a:bodyPr/>
        <a:lstStyle/>
        <a:p>
          <a:endParaRPr lang="en-US"/>
        </a:p>
      </dgm:t>
    </dgm:pt>
    <dgm:pt modelId="{C60DF7A7-C2DC-4BDE-B39A-93AC6059AE6B}" type="sibTrans" cxnId="{E7635F35-A4D2-4BF8-A239-70397030C497}">
      <dgm:prSet/>
      <dgm:spPr/>
      <dgm:t>
        <a:bodyPr/>
        <a:lstStyle/>
        <a:p>
          <a:endParaRPr lang="en-US"/>
        </a:p>
      </dgm:t>
    </dgm:pt>
    <dgm:pt modelId="{94F82E48-E55D-48BC-A42B-39071B10C452}">
      <dgm:prSet/>
      <dgm:spPr/>
      <dgm:t>
        <a:bodyPr/>
        <a:lstStyle/>
        <a:p>
          <a:r>
            <a:rPr lang="en-US" dirty="0"/>
            <a:t>Does not apply to private schools or charter schools </a:t>
          </a:r>
        </a:p>
      </dgm:t>
    </dgm:pt>
    <dgm:pt modelId="{F89D1575-5B5C-4014-A314-731A7BF80DE5}" type="sibTrans" cxnId="{AEDC7684-277F-4CD2-9AF4-640CA4EB6BCC}">
      <dgm:prSet/>
      <dgm:spPr/>
      <dgm:t>
        <a:bodyPr/>
        <a:lstStyle/>
        <a:p>
          <a:endParaRPr lang="en-US"/>
        </a:p>
      </dgm:t>
    </dgm:pt>
    <dgm:pt modelId="{F8D3DCBE-DF5D-4CB6-89AE-BBA4AAFA2449}" type="parTrans" cxnId="{AEDC7684-277F-4CD2-9AF4-640CA4EB6BCC}">
      <dgm:prSet/>
      <dgm:spPr/>
      <dgm:t>
        <a:bodyPr/>
        <a:lstStyle/>
        <a:p>
          <a:endParaRPr lang="en-US"/>
        </a:p>
      </dgm:t>
    </dgm:pt>
    <dgm:pt modelId="{885DF458-9D01-4B02-B87D-23CD8ECAB3A6}" type="pres">
      <dgm:prSet presAssocID="{60841EAD-A0D3-4D05-A1A2-1499158F897B}" presName="linear" presStyleCnt="0">
        <dgm:presLayoutVars>
          <dgm:animLvl val="lvl"/>
          <dgm:resizeHandles val="exact"/>
        </dgm:presLayoutVars>
      </dgm:prSet>
      <dgm:spPr/>
    </dgm:pt>
    <dgm:pt modelId="{A86F6255-40FF-4472-B44D-CA7BB7DDDC70}" type="pres">
      <dgm:prSet presAssocID="{2A1A5702-852D-4D26-B6A3-7167AD4794A1}" presName="parentText" presStyleLbl="node1" presStyleIdx="0" presStyleCnt="2">
        <dgm:presLayoutVars>
          <dgm:chMax val="0"/>
          <dgm:bulletEnabled val="1"/>
        </dgm:presLayoutVars>
      </dgm:prSet>
      <dgm:spPr/>
    </dgm:pt>
    <dgm:pt modelId="{A43C392D-DA5B-4048-95B2-5448B8A5DD57}" type="pres">
      <dgm:prSet presAssocID="{C60DF7A7-C2DC-4BDE-B39A-93AC6059AE6B}" presName="spacer" presStyleCnt="0"/>
      <dgm:spPr/>
    </dgm:pt>
    <dgm:pt modelId="{35A04B0B-12BD-4201-B2EB-5AD2845C806F}" type="pres">
      <dgm:prSet presAssocID="{94F82E48-E55D-48BC-A42B-39071B10C452}" presName="parentText" presStyleLbl="node1" presStyleIdx="1" presStyleCnt="2">
        <dgm:presLayoutVars>
          <dgm:chMax val="0"/>
          <dgm:bulletEnabled val="1"/>
        </dgm:presLayoutVars>
      </dgm:prSet>
      <dgm:spPr/>
    </dgm:pt>
  </dgm:ptLst>
  <dgm:cxnLst>
    <dgm:cxn modelId="{07FA4932-32DC-4AAF-B639-83B1CA9A2A87}" type="presOf" srcId="{2A1A5702-852D-4D26-B6A3-7167AD4794A1}" destId="{A86F6255-40FF-4472-B44D-CA7BB7DDDC70}" srcOrd="0" destOrd="0" presId="urn:microsoft.com/office/officeart/2005/8/layout/vList2"/>
    <dgm:cxn modelId="{E7635F35-A4D2-4BF8-A239-70397030C497}" srcId="{60841EAD-A0D3-4D05-A1A2-1499158F897B}" destId="{2A1A5702-852D-4D26-B6A3-7167AD4794A1}" srcOrd="0" destOrd="0" parTransId="{4ED3C280-BC66-44CB-8C34-22F6584DFF37}" sibTransId="{C60DF7A7-C2DC-4BDE-B39A-93AC6059AE6B}"/>
    <dgm:cxn modelId="{B7D64F5F-DB58-4F4A-B089-B206514E2257}" type="presOf" srcId="{60841EAD-A0D3-4D05-A1A2-1499158F897B}" destId="{885DF458-9D01-4B02-B87D-23CD8ECAB3A6}" srcOrd="0" destOrd="0" presId="urn:microsoft.com/office/officeart/2005/8/layout/vList2"/>
    <dgm:cxn modelId="{AEDC7684-277F-4CD2-9AF4-640CA4EB6BCC}" srcId="{60841EAD-A0D3-4D05-A1A2-1499158F897B}" destId="{94F82E48-E55D-48BC-A42B-39071B10C452}" srcOrd="1" destOrd="0" parTransId="{F8D3DCBE-DF5D-4CB6-89AE-BBA4AAFA2449}" sibTransId="{F89D1575-5B5C-4014-A314-731A7BF80DE5}"/>
    <dgm:cxn modelId="{628827EE-DAA9-4617-96B5-B4E1B4EC9F40}" type="presOf" srcId="{94F82E48-E55D-48BC-A42B-39071B10C452}" destId="{35A04B0B-12BD-4201-B2EB-5AD2845C806F}" srcOrd="0" destOrd="0" presId="urn:microsoft.com/office/officeart/2005/8/layout/vList2"/>
    <dgm:cxn modelId="{514A8B97-C12C-4923-8A97-2F733925B5B5}" type="presParOf" srcId="{885DF458-9D01-4B02-B87D-23CD8ECAB3A6}" destId="{A86F6255-40FF-4472-B44D-CA7BB7DDDC70}" srcOrd="0" destOrd="0" presId="urn:microsoft.com/office/officeart/2005/8/layout/vList2"/>
    <dgm:cxn modelId="{F04AFB82-9512-4320-B2CE-B16C980658DA}" type="presParOf" srcId="{885DF458-9D01-4B02-B87D-23CD8ECAB3A6}" destId="{A43C392D-DA5B-4048-95B2-5448B8A5DD57}" srcOrd="1" destOrd="0" presId="urn:microsoft.com/office/officeart/2005/8/layout/vList2"/>
    <dgm:cxn modelId="{640546A7-B9DD-4C72-A9AD-3D458DDC9274}" type="presParOf" srcId="{885DF458-9D01-4B02-B87D-23CD8ECAB3A6}" destId="{35A04B0B-12BD-4201-B2EB-5AD2845C80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F6255-40FF-4472-B44D-CA7BB7DDDC70}">
      <dsp:nvSpPr>
        <dsp:cNvPr id="0" name=""/>
        <dsp:cNvSpPr/>
      </dsp:nvSpPr>
      <dsp:spPr>
        <a:xfrm>
          <a:off x="0" y="336608"/>
          <a:ext cx="3886200" cy="179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Applies to LEAs</a:t>
          </a:r>
        </a:p>
      </dsp:txBody>
      <dsp:txXfrm>
        <a:off x="87385" y="423993"/>
        <a:ext cx="3711430" cy="1615330"/>
      </dsp:txXfrm>
    </dsp:sp>
    <dsp:sp modelId="{35A04B0B-12BD-4201-B2EB-5AD2845C806F}">
      <dsp:nvSpPr>
        <dsp:cNvPr id="0" name=""/>
        <dsp:cNvSpPr/>
      </dsp:nvSpPr>
      <dsp:spPr>
        <a:xfrm>
          <a:off x="0" y="2224629"/>
          <a:ext cx="3886200" cy="179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Does not apply to private schools or charter schools </a:t>
          </a:r>
        </a:p>
      </dsp:txBody>
      <dsp:txXfrm>
        <a:off x="87385" y="2312014"/>
        <a:ext cx="3711430" cy="1615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C0D78-D20D-BC45-889C-196C375B6AD8}" type="datetimeFigureOut">
              <a:rPr lang="en-US" smtClean="0"/>
              <a:t>12/12/2023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dirty="0"/>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34753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6E2C8C-340F-4D0F-9674-FB8AB0127E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F95F38-B394-4629-9874-C45055118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E9A69E-8AFC-4EB7-A3A1-584B36671F7D}"/>
              </a:ext>
            </a:extLst>
          </p:cNvPr>
          <p:cNvSpPr>
            <a:spLocks noGrp="1" noChangeArrowheads="1"/>
          </p:cNvSpPr>
          <p:nvPr>
            <p:ph type="sldNum" sz="quarter" idx="12"/>
          </p:nvPr>
        </p:nvSpPr>
        <p:spPr>
          <a:ln/>
        </p:spPr>
        <p:txBody>
          <a:bodyPr/>
          <a:lstStyle>
            <a:lvl1pPr>
              <a:defRPr/>
            </a:lvl1pPr>
          </a:lstStyle>
          <a:p>
            <a:pPr>
              <a:defRPr/>
            </a:pPr>
            <a:fld id="{DDF1A656-FAEC-44A3-B785-3DA4F8444A6A}" type="slidenum">
              <a:rPr lang="en-US" altLang="en-US"/>
              <a:pPr>
                <a:defRPr/>
              </a:pPr>
              <a:t>‹#›</a:t>
            </a:fld>
            <a:endParaRPr lang="en-US" altLang="en-US"/>
          </a:p>
        </p:txBody>
      </p:sp>
    </p:spTree>
    <p:extLst>
      <p:ext uri="{BB962C8B-B14F-4D97-AF65-F5344CB8AC3E}">
        <p14:creationId xmlns:p14="http://schemas.microsoft.com/office/powerpoint/2010/main" val="390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3F1B73-E995-45C9-B83C-DAF674BE33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88298A-3E99-46D8-BAC0-48B02FD40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F97BFC-F0B2-40F1-8FEB-A40F8509293D}"/>
              </a:ext>
            </a:extLst>
          </p:cNvPr>
          <p:cNvSpPr>
            <a:spLocks noGrp="1" noChangeArrowheads="1"/>
          </p:cNvSpPr>
          <p:nvPr>
            <p:ph type="sldNum" sz="quarter" idx="12"/>
          </p:nvPr>
        </p:nvSpPr>
        <p:spPr>
          <a:ln/>
        </p:spPr>
        <p:txBody>
          <a:bodyPr/>
          <a:lstStyle>
            <a:lvl1pPr>
              <a:defRPr/>
            </a:lvl1pPr>
          </a:lstStyle>
          <a:p>
            <a:pPr>
              <a:defRPr/>
            </a:pPr>
            <a:fld id="{136C6018-9208-4513-A493-6F5894C5445C}" type="slidenum">
              <a:rPr lang="en-US" altLang="en-US"/>
              <a:pPr>
                <a:defRPr/>
              </a:pPr>
              <a:t>‹#›</a:t>
            </a:fld>
            <a:endParaRPr lang="en-US" altLang="en-US"/>
          </a:p>
        </p:txBody>
      </p:sp>
    </p:spTree>
    <p:extLst>
      <p:ext uri="{BB962C8B-B14F-4D97-AF65-F5344CB8AC3E}">
        <p14:creationId xmlns:p14="http://schemas.microsoft.com/office/powerpoint/2010/main" val="20403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dirty="0"/>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 id="2147483719" r:id="rId15"/>
    <p:sldLayoutId id="2147483720" r:id="rId16"/>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Tire_tread.jpg" TargetMode="External"/><Relationship Id="rId2" Type="http://schemas.openxmlformats.org/officeDocument/2006/relationships/image" Target="../media/image12.jp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ws.schoolsdo.org/2018/03/obituary-linda-of-brown-v-board-of-ed/"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tabor-roeder/49681117448/" TargetMode="External"/><Relationship Id="rId2" Type="http://schemas.openxmlformats.org/officeDocument/2006/relationships/image" Target="../media/image13.jpg"/><Relationship Id="rId1" Type="http://schemas.openxmlformats.org/officeDocument/2006/relationships/slideLayout" Target="../slideLayouts/slideLayout16.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cbussafety.org/vans"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automoblog.net/2011/08/05/the-craziest-car-laws-on-the-land-part-2/" TargetMode="Externa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2016.igem.org/Team:Tianjin/Community/Law" TargetMode="Externa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blmoregon/27803474334"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itinerantchurch.com/northern-illinois-resources-on-mass-incarceration/" TargetMode="External"/><Relationship Id="rId2" Type="http://schemas.openxmlformats.org/officeDocument/2006/relationships/image" Target="../media/image17.jpg"/><Relationship Id="rId1" Type="http://schemas.openxmlformats.org/officeDocument/2006/relationships/slideLayout" Target="../slideLayouts/slideLayout16.xml"/><Relationship Id="rId4" Type="http://schemas.openxmlformats.org/officeDocument/2006/relationships/hyperlink" Target="https://creativecommons.org/licenses/by-nc-sa/3.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ncleg.gov/EnactedLegislation/Statutes/PDF/ByArticle/Chapter_115C/Article_17.pdf" TargetMode="External"/><Relationship Id="rId2" Type="http://schemas.openxmlformats.org/officeDocument/2006/relationships/hyperlink" Target="https://www.ncleg.gov/Laws/GeneralStatuteSections/Chapter115C" TargetMode="External"/><Relationship Id="rId1" Type="http://schemas.openxmlformats.org/officeDocument/2006/relationships/slideLayout" Target="../slideLayouts/slideLayout5.xml"/><Relationship Id="rId6" Type="http://schemas.openxmlformats.org/officeDocument/2006/relationships/hyperlink" Target="http://reports.oah.state.nc.us/ncac/title%2016%20-%20education/chapter%2006%20-%20elementary%20and%20secondary%20education/subchapter%20b/subchapter%20b%20rules.pdf" TargetMode="External"/><Relationship Id="rId5" Type="http://schemas.openxmlformats.org/officeDocument/2006/relationships/hyperlink" Target="https://simbli.eboardsolutions.com/Policy/PolicyListing.aspx?S=10399" TargetMode="External"/><Relationship Id="rId4" Type="http://schemas.openxmlformats.org/officeDocument/2006/relationships/hyperlink" Target="https://www.ncleg.gov/Laws/GeneralStatuteSections/Chapter2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commons.wikimedia.org/wiki/File:ManualPageIcon.svg" TargetMode="External"/><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ux.stackexchange.com/questions/23613/why-are-search-icons-represented-by-a-magnifying-glass" TargetMode="External"/><Relationship Id="rId2" Type="http://schemas.openxmlformats.org/officeDocument/2006/relationships/image" Target="../media/image20.jp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64873675@N00/50201647937" TargetMode="External"/><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hyperlink" Target="https://commons.wikimedia.org/wiki/File:Air_disc_brake.jpg" TargetMode="External"/><Relationship Id="rId2" Type="http://schemas.openxmlformats.org/officeDocument/2006/relationships/image" Target="../media/image22.jp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Anthony.Avant@dpi.nc.gov" TargetMode="External"/><Relationship Id="rId7" Type="http://schemas.openxmlformats.org/officeDocument/2006/relationships/image" Target="../media/image25.jpeg"/><Relationship Id="rId2" Type="http://schemas.openxmlformats.org/officeDocument/2006/relationships/hyperlink" Target="mailto:Shannon.Ennis@dpi.nc.gov" TargetMode="Externa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mailto:Danny.Reed@dpi.nc.gov"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Brandon.Smith@dpi.nc.gov" TargetMode="External"/><Relationship Id="rId3" Type="http://schemas.openxmlformats.org/officeDocument/2006/relationships/hyperlink" Target="mailto:Jaime.Doran@dpi.nc.gov" TargetMode="External"/><Relationship Id="rId7" Type="http://schemas.openxmlformats.org/officeDocument/2006/relationships/hyperlink" Target="mailto:brandon.arrington@dpi.nc.gov" TargetMode="Externa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hyperlink" Target="mailto:Kevin.Harrison@dpi.nc.gov" TargetMode="Externa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cbussafety.org/"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freepngimg.com/png/25333-world-wide-web-imag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picserver.org/highway-signs2/q/question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ggwash.org/view/76195/virginia-electric-school-buses-diesel-environment-climate-change" TargetMode="External"/><Relationship Id="rId2" Type="http://schemas.openxmlformats.org/officeDocument/2006/relationships/image" Target="../media/image11.jpg"/><Relationship Id="rId1" Type="http://schemas.openxmlformats.org/officeDocument/2006/relationships/slideLayout" Target="../slideLayouts/slideLayout16.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p:txBody>
          <a:bodyPr/>
          <a:lstStyle/>
          <a:p>
            <a:r>
              <a:rPr lang="en-US" sz="3600" dirty="0">
                <a:solidFill>
                  <a:prstClr val="white"/>
                </a:solidFill>
              </a:rPr>
              <a:t>A Review of Laws and Policies Affecting Pupil Transportation for North Carolina LEAs</a:t>
            </a:r>
            <a:br>
              <a:rPr lang="en-US" sz="3600" dirty="0">
                <a:solidFill>
                  <a:prstClr val="white"/>
                </a:solidFill>
              </a:rPr>
            </a:br>
            <a:br>
              <a:rPr lang="en-US" sz="2800" dirty="0">
                <a:solidFill>
                  <a:prstClr val="white"/>
                </a:solidFill>
              </a:rPr>
            </a:br>
            <a:r>
              <a:rPr lang="en-US" sz="2000" b="0" i="1" dirty="0">
                <a:solidFill>
                  <a:prstClr val="white"/>
                </a:solidFill>
              </a:rPr>
              <a:t>Kevin Harrison</a:t>
            </a:r>
            <a:br>
              <a:rPr lang="en-US" sz="2000" b="0" i="1" dirty="0">
                <a:solidFill>
                  <a:prstClr val="white"/>
                </a:solidFill>
              </a:rPr>
            </a:br>
            <a:r>
              <a:rPr lang="en-US" sz="2000" b="0" i="1" dirty="0">
                <a:solidFill>
                  <a:prstClr val="white"/>
                </a:solidFill>
              </a:rPr>
              <a:t>Section Chief, Transportation Services</a:t>
            </a:r>
            <a:br>
              <a:rPr lang="en-US" sz="2000" b="0" i="1" dirty="0">
                <a:solidFill>
                  <a:prstClr val="white"/>
                </a:solidFill>
              </a:rPr>
            </a:br>
            <a:r>
              <a:rPr lang="en-US" sz="2000" b="0" i="1" dirty="0">
                <a:solidFill>
                  <a:prstClr val="white"/>
                </a:solidFill>
              </a:rPr>
              <a:t>North Carolina Department of Public Instruction</a:t>
            </a:r>
            <a:br>
              <a:rPr lang="en-US" sz="2000" b="0" i="1" dirty="0">
                <a:solidFill>
                  <a:prstClr val="white"/>
                </a:solidFill>
              </a:rPr>
            </a:br>
            <a:br>
              <a:rPr lang="en-US" sz="2000" b="0" i="1" dirty="0">
                <a:solidFill>
                  <a:prstClr val="white"/>
                </a:solidFill>
              </a:rPr>
            </a:br>
            <a:endParaRPr lang="en-US" sz="2000" dirty="0"/>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E96E39-E1C5-4803-BFC5-FA11FD1E7737}"/>
              </a:ext>
            </a:extLst>
          </p:cNvPr>
          <p:cNvSpPr>
            <a:spLocks noGrp="1" noChangeArrowheads="1"/>
          </p:cNvSpPr>
          <p:nvPr>
            <p:ph type="title"/>
          </p:nvPr>
        </p:nvSpPr>
        <p:spPr/>
        <p:txBody>
          <a:bodyPr/>
          <a:lstStyle/>
          <a:p>
            <a:pPr algn="ctr" eaLnBrk="1" hangingPunct="1"/>
            <a:r>
              <a:rPr lang="en-US" altLang="en-US" sz="4000" dirty="0"/>
              <a:t>§</a:t>
            </a:r>
            <a:r>
              <a:rPr lang="en-US" altLang="en-US" sz="4000" b="1" dirty="0"/>
              <a:t>115C-242.</a:t>
            </a:r>
            <a:r>
              <a:rPr lang="en-US" altLang="en-US" sz="4000" dirty="0"/>
              <a:t> </a:t>
            </a:r>
            <a:r>
              <a:rPr lang="en-US" altLang="en-US" sz="4000" b="1" dirty="0"/>
              <a:t>Use and operation of school buses</a:t>
            </a:r>
            <a:r>
              <a:rPr lang="en-US" altLang="en-US" sz="4000" dirty="0"/>
              <a:t>. </a:t>
            </a:r>
          </a:p>
        </p:txBody>
      </p:sp>
      <p:sp>
        <p:nvSpPr>
          <p:cNvPr id="9219" name="Rectangle 3">
            <a:extLst>
              <a:ext uri="{FF2B5EF4-FFF2-40B4-BE49-F238E27FC236}">
                <a16:creationId xmlns:a16="http://schemas.microsoft.com/office/drawing/2014/main" id="{448CFE0A-DB7A-41F5-93D2-5901D2024AD8}"/>
              </a:ext>
            </a:extLst>
          </p:cNvPr>
          <p:cNvSpPr>
            <a:spLocks noGrp="1" noChangeArrowheads="1"/>
          </p:cNvSpPr>
          <p:nvPr>
            <p:ph type="body" idx="1"/>
          </p:nvPr>
        </p:nvSpPr>
        <p:spPr/>
        <p:txBody>
          <a:bodyPr/>
          <a:lstStyle/>
          <a:p>
            <a:pPr eaLnBrk="1" hangingPunct="1">
              <a:lnSpc>
                <a:spcPct val="80000"/>
              </a:lnSpc>
            </a:pPr>
            <a:r>
              <a:rPr lang="en-US" altLang="en-US" sz="2800" dirty="0"/>
              <a:t>Other Uses:</a:t>
            </a:r>
          </a:p>
          <a:p>
            <a:pPr lvl="1" eaLnBrk="1" hangingPunct="1">
              <a:lnSpc>
                <a:spcPct val="80000"/>
              </a:lnSpc>
            </a:pPr>
            <a:r>
              <a:rPr lang="en-US" altLang="en-US" sz="2400" dirty="0"/>
              <a:t>Illness or Injury requiring immediate medical attention (staff or students)</a:t>
            </a:r>
          </a:p>
          <a:p>
            <a:pPr lvl="1" eaLnBrk="1" hangingPunct="1">
              <a:lnSpc>
                <a:spcPct val="80000"/>
              </a:lnSpc>
            </a:pPr>
            <a:r>
              <a:rPr lang="en-US" altLang="en-US" sz="2400" dirty="0"/>
              <a:t>One day prior to opening of school</a:t>
            </a:r>
          </a:p>
          <a:p>
            <a:pPr lvl="1" eaLnBrk="1" hangingPunct="1">
              <a:lnSpc>
                <a:spcPct val="80000"/>
              </a:lnSpc>
            </a:pPr>
            <a:r>
              <a:rPr lang="en-US" altLang="en-US" sz="2400" dirty="0"/>
              <a:t>To serve the instructional purposes of the school</a:t>
            </a:r>
          </a:p>
          <a:p>
            <a:pPr lvl="1" eaLnBrk="1" hangingPunct="1">
              <a:lnSpc>
                <a:spcPct val="80000"/>
              </a:lnSpc>
            </a:pPr>
            <a:r>
              <a:rPr lang="en-US" altLang="en-US" sz="2400" dirty="0"/>
              <a:t>Emergency management uses in declared state or local emergency</a:t>
            </a:r>
          </a:p>
          <a:p>
            <a:pPr lvl="1" eaLnBrk="1" hangingPunct="1">
              <a:lnSpc>
                <a:spcPct val="80000"/>
              </a:lnSpc>
            </a:pPr>
            <a:r>
              <a:rPr lang="en-US" altLang="en-US" sz="2400" dirty="0"/>
              <a:t>Testing EM plans but not at state/local board expense</a:t>
            </a:r>
          </a:p>
          <a:p>
            <a:pPr lvl="1" eaLnBrk="1" hangingPunct="1">
              <a:lnSpc>
                <a:spcPct val="80000"/>
              </a:lnSpc>
            </a:pPr>
            <a:r>
              <a:rPr lang="en-US" altLang="en-US" sz="2400" dirty="0"/>
              <a:t>Senior Citizens Groups as permitted in 115C-243 (At group’s expense) </a:t>
            </a:r>
          </a:p>
          <a:p>
            <a:pPr lvl="2">
              <a:lnSpc>
                <a:spcPct val="80000"/>
              </a:lnSpc>
            </a:pPr>
            <a:r>
              <a:rPr lang="en-US" altLang="en-US" dirty="0"/>
              <a:t>Note: 115C-243 has a lot of specific rules</a:t>
            </a:r>
          </a:p>
        </p:txBody>
      </p:sp>
    </p:spTree>
    <p:extLst>
      <p:ext uri="{BB962C8B-B14F-4D97-AF65-F5344CB8AC3E}">
        <p14:creationId xmlns:p14="http://schemas.microsoft.com/office/powerpoint/2010/main" val="419923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924046D-FC9E-4ED4-9FEA-92AF13792D52}"/>
              </a:ext>
            </a:extLst>
          </p:cNvPr>
          <p:cNvSpPr>
            <a:spLocks noGrp="1" noChangeArrowheads="1"/>
          </p:cNvSpPr>
          <p:nvPr>
            <p:ph type="title"/>
          </p:nvPr>
        </p:nvSpPr>
        <p:spPr/>
        <p:txBody>
          <a:bodyPr/>
          <a:lstStyle/>
          <a:p>
            <a:pPr algn="ctr" eaLnBrk="1" hangingPunct="1"/>
            <a:r>
              <a:rPr lang="en-US" altLang="en-US" sz="4000" dirty="0"/>
              <a:t>§</a:t>
            </a:r>
            <a:r>
              <a:rPr lang="en-US" altLang="en-US" sz="4000" b="1" dirty="0"/>
              <a:t>115C-242.1</a:t>
            </a:r>
            <a:r>
              <a:rPr lang="en-US" altLang="en-US" sz="4000" dirty="0"/>
              <a:t> </a:t>
            </a:r>
            <a:r>
              <a:rPr lang="en-US" altLang="en-US" sz="4000" b="1" dirty="0"/>
              <a:t>School Bus Safety Cameras</a:t>
            </a:r>
            <a:endParaRPr lang="en-US" altLang="en-US" sz="4000" dirty="0"/>
          </a:p>
        </p:txBody>
      </p:sp>
      <p:sp>
        <p:nvSpPr>
          <p:cNvPr id="10243" name="Rectangle 3">
            <a:extLst>
              <a:ext uri="{FF2B5EF4-FFF2-40B4-BE49-F238E27FC236}">
                <a16:creationId xmlns:a16="http://schemas.microsoft.com/office/drawing/2014/main" id="{DBAD1546-BE88-49A6-BFFE-83A11F2C26D3}"/>
              </a:ext>
            </a:extLst>
          </p:cNvPr>
          <p:cNvSpPr>
            <a:spLocks noGrp="1" noChangeArrowheads="1"/>
          </p:cNvSpPr>
          <p:nvPr>
            <p:ph type="body" idx="1"/>
          </p:nvPr>
        </p:nvSpPr>
        <p:spPr>
          <a:xfrm>
            <a:off x="628650" y="1646237"/>
            <a:ext cx="7886700" cy="4351338"/>
          </a:xfrm>
        </p:spPr>
        <p:txBody>
          <a:bodyPr/>
          <a:lstStyle/>
          <a:p>
            <a:pPr eaLnBrk="1" hangingPunct="1">
              <a:lnSpc>
                <a:spcPct val="80000"/>
              </a:lnSpc>
            </a:pPr>
            <a:r>
              <a:rPr lang="en-US" altLang="en-US" sz="3200" dirty="0"/>
              <a:t>Allows for automated school bus safety cameras</a:t>
            </a:r>
          </a:p>
          <a:p>
            <a:pPr lvl="1" eaLnBrk="1" hangingPunct="1">
              <a:lnSpc>
                <a:spcPct val="80000"/>
              </a:lnSpc>
            </a:pPr>
            <a:r>
              <a:rPr lang="en-US" altLang="en-US" sz="2400" dirty="0"/>
              <a:t>§20-217 - Criminal Violations of Stop Arm Law</a:t>
            </a:r>
          </a:p>
          <a:p>
            <a:pPr lvl="1" eaLnBrk="1" hangingPunct="1">
              <a:lnSpc>
                <a:spcPct val="80000"/>
              </a:lnSpc>
            </a:pPr>
            <a:r>
              <a:rPr lang="en-US" altLang="en-US" sz="2400" dirty="0"/>
              <a:t>§153A-246 - Civil violations by a vehicle of stop arm law ordinance </a:t>
            </a:r>
          </a:p>
          <a:p>
            <a:pPr>
              <a:lnSpc>
                <a:spcPct val="80000"/>
              </a:lnSpc>
            </a:pPr>
            <a:r>
              <a:rPr lang="en-US" altLang="en-US" sz="3200" dirty="0"/>
              <a:t>Allows for the photographs or videos to be provided to law enforcement for use as evidence</a:t>
            </a:r>
          </a:p>
        </p:txBody>
      </p:sp>
    </p:spTree>
    <p:extLst>
      <p:ext uri="{BB962C8B-B14F-4D97-AF65-F5344CB8AC3E}">
        <p14:creationId xmlns:p14="http://schemas.microsoft.com/office/powerpoint/2010/main" val="235341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6EB8FBD-318B-4BA2-96E6-4BFC0D42898D}"/>
              </a:ext>
            </a:extLst>
          </p:cNvPr>
          <p:cNvSpPr>
            <a:spLocks noGrp="1" noChangeArrowheads="1"/>
          </p:cNvSpPr>
          <p:nvPr>
            <p:ph type="title"/>
          </p:nvPr>
        </p:nvSpPr>
        <p:spPr/>
        <p:txBody>
          <a:bodyPr/>
          <a:lstStyle/>
          <a:p>
            <a:pPr algn="ctr" eaLnBrk="1" hangingPunct="1"/>
            <a:r>
              <a:rPr lang="en-US" altLang="en-US" sz="4000" dirty="0"/>
              <a:t>§</a:t>
            </a:r>
            <a:r>
              <a:rPr lang="en-US" altLang="en-US" sz="4000" b="1" dirty="0"/>
              <a:t>115C-244.</a:t>
            </a:r>
            <a:r>
              <a:rPr lang="en-US" altLang="en-US" sz="4000" dirty="0"/>
              <a:t> </a:t>
            </a:r>
            <a:r>
              <a:rPr lang="en-US" altLang="en-US" sz="4000" b="1" dirty="0"/>
              <a:t>Assignment of pupils to school buses</a:t>
            </a:r>
            <a:r>
              <a:rPr lang="en-US" altLang="en-US" sz="4000" dirty="0"/>
              <a:t>. </a:t>
            </a:r>
          </a:p>
        </p:txBody>
      </p:sp>
      <p:sp>
        <p:nvSpPr>
          <p:cNvPr id="11267" name="Rectangle 3">
            <a:extLst>
              <a:ext uri="{FF2B5EF4-FFF2-40B4-BE49-F238E27FC236}">
                <a16:creationId xmlns:a16="http://schemas.microsoft.com/office/drawing/2014/main" id="{D9CCFDF7-7EE4-4BB4-B2B1-F14374868A08}"/>
              </a:ext>
            </a:extLst>
          </p:cNvPr>
          <p:cNvSpPr>
            <a:spLocks noGrp="1" noChangeArrowheads="1"/>
          </p:cNvSpPr>
          <p:nvPr>
            <p:ph type="body" idx="1"/>
          </p:nvPr>
        </p:nvSpPr>
        <p:spPr>
          <a:xfrm>
            <a:off x="742950" y="1646237"/>
            <a:ext cx="7772400" cy="3890497"/>
          </a:xfrm>
        </p:spPr>
        <p:txBody>
          <a:bodyPr>
            <a:normAutofit lnSpcReduction="10000"/>
          </a:bodyPr>
          <a:lstStyle/>
          <a:p>
            <a:pPr eaLnBrk="1" hangingPunct="1">
              <a:lnSpc>
                <a:spcPct val="80000"/>
              </a:lnSpc>
            </a:pPr>
            <a:r>
              <a:rPr lang="en-US" altLang="en-US" sz="2800" dirty="0"/>
              <a:t>Responsibility of superintendent</a:t>
            </a:r>
          </a:p>
          <a:p>
            <a:pPr eaLnBrk="1" hangingPunct="1">
              <a:lnSpc>
                <a:spcPct val="80000"/>
              </a:lnSpc>
            </a:pPr>
            <a:r>
              <a:rPr lang="en-US" altLang="en-US" sz="2800" dirty="0"/>
              <a:t>Any pupil may apply for transportation for the “regularly organized school day”</a:t>
            </a:r>
          </a:p>
          <a:p>
            <a:pPr lvl="1" eaLnBrk="1" hangingPunct="1">
              <a:lnSpc>
                <a:spcPct val="80000"/>
              </a:lnSpc>
            </a:pPr>
            <a:r>
              <a:rPr lang="en-US" altLang="en-US" sz="2400" dirty="0"/>
              <a:t>Appeal is to the local board of education</a:t>
            </a:r>
          </a:p>
          <a:p>
            <a:pPr lvl="2">
              <a:lnSpc>
                <a:spcPct val="80000"/>
              </a:lnSpc>
            </a:pPr>
            <a:r>
              <a:rPr lang="en-US" altLang="en-US" dirty="0"/>
              <a:t>If entitled OR the assignment will not be detrimental to students or safe and efficient operations, then the board shall direct it to be done</a:t>
            </a:r>
          </a:p>
          <a:p>
            <a:pPr lvl="1" eaLnBrk="1" hangingPunct="1">
              <a:lnSpc>
                <a:spcPct val="80000"/>
              </a:lnSpc>
            </a:pPr>
            <a:r>
              <a:rPr lang="en-US" altLang="en-US" sz="2400" dirty="0"/>
              <a:t>BoE decision is subject to judicial review in superior court of the county</a:t>
            </a:r>
          </a:p>
          <a:p>
            <a:pPr eaLnBrk="1" hangingPunct="1">
              <a:lnSpc>
                <a:spcPct val="80000"/>
              </a:lnSpc>
            </a:pPr>
            <a:r>
              <a:rPr lang="en-US" altLang="en-US" sz="2800" dirty="0"/>
              <a:t>Employees riding can’t displace or prevent assignment of students to a bus or be detrimental to students or operations</a:t>
            </a:r>
          </a:p>
          <a:p>
            <a:pPr eaLnBrk="1" hangingPunct="1">
              <a:lnSpc>
                <a:spcPct val="80000"/>
              </a:lnSpc>
            </a:pPr>
            <a:endParaRPr lang="en-US" altLang="en-US" sz="2800" dirty="0"/>
          </a:p>
        </p:txBody>
      </p:sp>
    </p:spTree>
    <p:extLst>
      <p:ext uri="{BB962C8B-B14F-4D97-AF65-F5344CB8AC3E}">
        <p14:creationId xmlns:p14="http://schemas.microsoft.com/office/powerpoint/2010/main" val="209642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FE3F186-06B8-484F-8E92-03BF1FC28D10}"/>
              </a:ext>
            </a:extLst>
          </p:cNvPr>
          <p:cNvSpPr>
            <a:spLocks noGrp="1" noChangeArrowheads="1"/>
          </p:cNvSpPr>
          <p:nvPr>
            <p:ph type="title"/>
          </p:nvPr>
        </p:nvSpPr>
        <p:spPr>
          <a:xfrm>
            <a:off x="0" y="400050"/>
            <a:ext cx="9144000" cy="1123950"/>
          </a:xfrm>
        </p:spPr>
        <p:txBody>
          <a:bodyPr>
            <a:normAutofit fontScale="90000"/>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115C-245</a:t>
            </a:r>
            <a:r>
              <a:rPr lang="en-US" altLang="en-US" dirty="0">
                <a:latin typeface="Arial" panose="020B0604020202020204" pitchFamily="34" charset="0"/>
              </a:rPr>
              <a:t>. </a:t>
            </a:r>
            <a:r>
              <a:rPr lang="en-US" altLang="en-US" b="1" dirty="0">
                <a:latin typeface="Arial" panose="020B0604020202020204" pitchFamily="34" charset="0"/>
              </a:rPr>
              <a:t>School bus drivers; monitors; safety assistants</a:t>
            </a:r>
            <a:endParaRPr lang="en-US" altLang="en-US" dirty="0"/>
          </a:p>
        </p:txBody>
      </p:sp>
      <p:sp>
        <p:nvSpPr>
          <p:cNvPr id="10243" name="Rectangle 3">
            <a:extLst>
              <a:ext uri="{FF2B5EF4-FFF2-40B4-BE49-F238E27FC236}">
                <a16:creationId xmlns:a16="http://schemas.microsoft.com/office/drawing/2014/main" id="{58A7C7B3-7994-404C-9A9C-97F1F8D68FD8}"/>
              </a:ext>
            </a:extLst>
          </p:cNvPr>
          <p:cNvSpPr>
            <a:spLocks noGrp="1" noChangeArrowheads="1"/>
          </p:cNvSpPr>
          <p:nvPr>
            <p:ph type="body" idx="1"/>
          </p:nvPr>
        </p:nvSpPr>
        <p:spPr>
          <a:xfrm>
            <a:off x="380999" y="1524000"/>
            <a:ext cx="8402273" cy="4497198"/>
          </a:xfrm>
        </p:spPr>
        <p:txBody>
          <a:bodyPr>
            <a:normAutofit fontScale="92500" lnSpcReduction="10000"/>
          </a:bodyPr>
          <a:lstStyle/>
          <a:p>
            <a:pPr eaLnBrk="1" hangingPunct="1">
              <a:lnSpc>
                <a:spcPct val="90000"/>
              </a:lnSpc>
              <a:defRPr/>
            </a:pPr>
            <a:r>
              <a:rPr lang="en-US" altLang="en-US" dirty="0"/>
              <a:t>LEA shall employ drivers</a:t>
            </a:r>
          </a:p>
          <a:p>
            <a:pPr eaLnBrk="1" hangingPunct="1">
              <a:lnSpc>
                <a:spcPct val="90000"/>
              </a:lnSpc>
              <a:defRPr/>
            </a:pPr>
            <a:r>
              <a:rPr lang="en-US" altLang="en-US" dirty="0"/>
              <a:t>Driver must meet all qualifications</a:t>
            </a:r>
          </a:p>
          <a:p>
            <a:pPr eaLnBrk="1" hangingPunct="1">
              <a:lnSpc>
                <a:spcPct val="90000"/>
              </a:lnSpc>
              <a:defRPr/>
            </a:pPr>
            <a:r>
              <a:rPr lang="en-US" altLang="en-US" dirty="0"/>
              <a:t>Driver has responsibility for operation and keeping good order and conduct</a:t>
            </a:r>
          </a:p>
          <a:p>
            <a:pPr lvl="1" eaLnBrk="1" hangingPunct="1">
              <a:lnSpc>
                <a:spcPct val="90000"/>
              </a:lnSpc>
              <a:defRPr/>
            </a:pPr>
            <a:r>
              <a:rPr lang="en-US" altLang="en-US" dirty="0"/>
              <a:t>Report to principal any misconduct or disregard of driver instructions</a:t>
            </a:r>
          </a:p>
          <a:p>
            <a:pPr eaLnBrk="1" hangingPunct="1">
              <a:lnSpc>
                <a:spcPct val="90000"/>
              </a:lnSpc>
              <a:defRPr/>
            </a:pPr>
            <a:r>
              <a:rPr lang="en-US" altLang="en-US" dirty="0"/>
              <a:t>No one can ride unless authorized by the Superintendent (or designee)</a:t>
            </a:r>
          </a:p>
          <a:p>
            <a:pPr eaLnBrk="1" hangingPunct="1">
              <a:lnSpc>
                <a:spcPct val="90000"/>
              </a:lnSpc>
              <a:defRPr/>
            </a:pPr>
            <a:r>
              <a:rPr lang="en-US" altLang="en-US" dirty="0"/>
              <a:t>Monitors – unpaid volunteers to help preserve order</a:t>
            </a:r>
          </a:p>
          <a:p>
            <a:pPr eaLnBrk="1" hangingPunct="1">
              <a:lnSpc>
                <a:spcPct val="90000"/>
              </a:lnSpc>
              <a:defRPr/>
            </a:pPr>
            <a:r>
              <a:rPr lang="en-US" altLang="en-US" dirty="0"/>
              <a:t>Transportation Safety Assistants – Staff to help with safety and care of children</a:t>
            </a:r>
          </a:p>
        </p:txBody>
      </p:sp>
    </p:spTree>
    <p:extLst>
      <p:ext uri="{BB962C8B-B14F-4D97-AF65-F5344CB8AC3E}">
        <p14:creationId xmlns:p14="http://schemas.microsoft.com/office/powerpoint/2010/main" val="138322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5E12641-7DFF-4133-B18B-62726BDB4CBB}"/>
              </a:ext>
            </a:extLst>
          </p:cNvPr>
          <p:cNvSpPr>
            <a:spLocks noGrp="1" noChangeArrowheads="1"/>
          </p:cNvSpPr>
          <p:nvPr>
            <p:ph type="title"/>
          </p:nvPr>
        </p:nvSpPr>
        <p:spPr>
          <a:xfrm>
            <a:off x="890588" y="223707"/>
            <a:ext cx="7431087" cy="1143000"/>
          </a:xfrm>
        </p:spPr>
        <p:txBody>
          <a:bodyPr>
            <a:normAutofit fontScale="90000"/>
          </a:bodyPr>
          <a:lstStyle/>
          <a:p>
            <a:pPr eaLnBrk="1" hangingPunct="1"/>
            <a:r>
              <a:rPr lang="en-US" altLang="en-US" dirty="0">
                <a:latin typeface="Arial" panose="020B0604020202020204" pitchFamily="34" charset="0"/>
              </a:rPr>
              <a:t>§ </a:t>
            </a:r>
            <a:r>
              <a:rPr lang="en-US" altLang="en-US" b="1" dirty="0">
                <a:latin typeface="Arial" panose="020B0604020202020204" pitchFamily="34" charset="0"/>
              </a:rPr>
              <a:t>115C-246</a:t>
            </a:r>
            <a:r>
              <a:rPr lang="en-US" altLang="en-US" dirty="0">
                <a:latin typeface="Arial" panose="020B0604020202020204" pitchFamily="34" charset="0"/>
              </a:rPr>
              <a:t>. </a:t>
            </a:r>
            <a:r>
              <a:rPr lang="en-US" altLang="en-US" b="1" dirty="0">
                <a:latin typeface="Arial" panose="020B0604020202020204" pitchFamily="34" charset="0"/>
              </a:rPr>
              <a:t>School bus routes</a:t>
            </a:r>
            <a:endParaRPr lang="en-US" altLang="en-US" dirty="0"/>
          </a:p>
        </p:txBody>
      </p:sp>
      <p:sp>
        <p:nvSpPr>
          <p:cNvPr id="11267" name="Rectangle 3">
            <a:extLst>
              <a:ext uri="{FF2B5EF4-FFF2-40B4-BE49-F238E27FC236}">
                <a16:creationId xmlns:a16="http://schemas.microsoft.com/office/drawing/2014/main" id="{AB5A03C3-9E48-4471-9913-456B3541BC87}"/>
              </a:ext>
            </a:extLst>
          </p:cNvPr>
          <p:cNvSpPr>
            <a:spLocks noGrp="1" noChangeArrowheads="1"/>
          </p:cNvSpPr>
          <p:nvPr>
            <p:ph type="body" idx="1"/>
          </p:nvPr>
        </p:nvSpPr>
        <p:spPr>
          <a:xfrm>
            <a:off x="381000" y="1442906"/>
            <a:ext cx="8458200" cy="5110294"/>
          </a:xfrm>
        </p:spPr>
        <p:txBody>
          <a:bodyPr>
            <a:noAutofit/>
          </a:bodyPr>
          <a:lstStyle/>
          <a:p>
            <a:pPr eaLnBrk="1" hangingPunct="1">
              <a:lnSpc>
                <a:spcPct val="90000"/>
              </a:lnSpc>
              <a:spcBef>
                <a:spcPts val="0"/>
              </a:spcBef>
              <a:defRPr/>
            </a:pPr>
            <a:r>
              <a:rPr lang="en-US" altLang="en-US" sz="2400" dirty="0"/>
              <a:t>Superintendent, or designee, responsible for school bus routes</a:t>
            </a:r>
          </a:p>
          <a:p>
            <a:pPr eaLnBrk="1" hangingPunct="1">
              <a:lnSpc>
                <a:spcPct val="90000"/>
              </a:lnSpc>
              <a:spcBef>
                <a:spcPts val="0"/>
              </a:spcBef>
              <a:defRPr/>
            </a:pPr>
            <a:r>
              <a:rPr lang="en-US" altLang="en-US" sz="2400" dirty="0"/>
              <a:t>Unless conditions warrant, use state-maintained roads, city streets, or other streets with public right-of-way. </a:t>
            </a:r>
          </a:p>
          <a:p>
            <a:pPr eaLnBrk="1" hangingPunct="1">
              <a:lnSpc>
                <a:spcPct val="90000"/>
              </a:lnSpc>
              <a:spcBef>
                <a:spcPts val="0"/>
              </a:spcBef>
              <a:defRPr/>
            </a:pPr>
            <a:r>
              <a:rPr lang="en-US" altLang="en-US" sz="2400" dirty="0"/>
              <a:t>Not responsible for damage to the roadway (whether public or not)</a:t>
            </a:r>
          </a:p>
          <a:p>
            <a:pPr eaLnBrk="1" hangingPunct="1">
              <a:lnSpc>
                <a:spcPct val="90000"/>
              </a:lnSpc>
              <a:spcBef>
                <a:spcPts val="0"/>
              </a:spcBef>
              <a:defRPr/>
            </a:pPr>
            <a:r>
              <a:rPr lang="en-US" altLang="en-US" sz="2400" dirty="0"/>
              <a:t>Stop within one mile of the residence of each pupil assigned</a:t>
            </a:r>
          </a:p>
          <a:p>
            <a:pPr eaLnBrk="1" hangingPunct="1">
              <a:lnSpc>
                <a:spcPct val="90000"/>
              </a:lnSpc>
              <a:spcBef>
                <a:spcPts val="0"/>
              </a:spcBef>
              <a:defRPr/>
            </a:pPr>
            <a:r>
              <a:rPr lang="en-US" altLang="en-US" sz="2400" dirty="0"/>
              <a:t>If they’re 1.5 miles or more from the school they shall be eligible (though you can transport closer students as well)</a:t>
            </a:r>
          </a:p>
          <a:p>
            <a:pPr eaLnBrk="1" hangingPunct="1">
              <a:lnSpc>
                <a:spcPct val="90000"/>
              </a:lnSpc>
              <a:spcBef>
                <a:spcPts val="0"/>
              </a:spcBef>
              <a:defRPr/>
            </a:pPr>
            <a:r>
              <a:rPr lang="en-US" altLang="en-US" sz="2400" dirty="0"/>
              <a:t>All routes filed at LEA and changes documented within 10 days</a:t>
            </a:r>
          </a:p>
          <a:p>
            <a:pPr eaLnBrk="1" hangingPunct="1">
              <a:lnSpc>
                <a:spcPct val="90000"/>
              </a:lnSpc>
              <a:spcBef>
                <a:spcPts val="0"/>
              </a:spcBef>
              <a:defRPr/>
            </a:pPr>
            <a:r>
              <a:rPr lang="en-US" altLang="en-US" sz="2400" dirty="0"/>
              <a:t>No duty to transport within corporate limits of city or town even if those outside are transported</a:t>
            </a:r>
          </a:p>
        </p:txBody>
      </p:sp>
    </p:spTree>
    <p:extLst>
      <p:ext uri="{BB962C8B-B14F-4D97-AF65-F5344CB8AC3E}">
        <p14:creationId xmlns:p14="http://schemas.microsoft.com/office/powerpoint/2010/main" val="89662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96D2179-5F44-40AD-A72E-36C0D66244B9}"/>
              </a:ext>
            </a:extLst>
          </p:cNvPr>
          <p:cNvSpPr>
            <a:spLocks noGrp="1" noChangeArrowheads="1"/>
          </p:cNvSpPr>
          <p:nvPr>
            <p:ph type="title"/>
          </p:nvPr>
        </p:nvSpPr>
        <p:spPr>
          <a:xfrm>
            <a:off x="894556" y="304800"/>
            <a:ext cx="7431087" cy="1143000"/>
          </a:xfrm>
        </p:spPr>
        <p:txBody>
          <a:bodyPr>
            <a:normAutofit fontScale="90000"/>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115C-247</a:t>
            </a:r>
            <a:r>
              <a:rPr lang="en-US" altLang="en-US" dirty="0">
                <a:latin typeface="Arial" panose="020B0604020202020204" pitchFamily="34" charset="0"/>
              </a:rPr>
              <a:t>. </a:t>
            </a:r>
            <a:r>
              <a:rPr lang="en-US" altLang="en-US" sz="4000" b="1" dirty="0">
                <a:latin typeface="Arial" panose="020B0604020202020204" pitchFamily="34" charset="0"/>
              </a:rPr>
              <a:t>Purchase of activity buses by local boards</a:t>
            </a:r>
            <a:endParaRPr lang="en-US" altLang="en-US" sz="4000" dirty="0"/>
          </a:p>
        </p:txBody>
      </p:sp>
      <p:sp>
        <p:nvSpPr>
          <p:cNvPr id="14339" name="Rectangle 3">
            <a:extLst>
              <a:ext uri="{FF2B5EF4-FFF2-40B4-BE49-F238E27FC236}">
                <a16:creationId xmlns:a16="http://schemas.microsoft.com/office/drawing/2014/main" id="{2CE0E534-EC16-44EF-99FB-B8F8E75D173F}"/>
              </a:ext>
            </a:extLst>
          </p:cNvPr>
          <p:cNvSpPr>
            <a:spLocks noGrp="1" noChangeArrowheads="1"/>
          </p:cNvSpPr>
          <p:nvPr>
            <p:ph type="body" idx="1"/>
          </p:nvPr>
        </p:nvSpPr>
        <p:spPr>
          <a:xfrm>
            <a:off x="381000" y="1719743"/>
            <a:ext cx="8458200" cy="4833457"/>
          </a:xfrm>
        </p:spPr>
        <p:txBody>
          <a:bodyPr/>
          <a:lstStyle/>
          <a:p>
            <a:pPr eaLnBrk="1" hangingPunct="1">
              <a:lnSpc>
                <a:spcPct val="90000"/>
              </a:lnSpc>
            </a:pPr>
            <a:r>
              <a:rPr lang="en-US" altLang="en-US" dirty="0"/>
              <a:t>Authorized to own and operate activity buses</a:t>
            </a:r>
          </a:p>
          <a:p>
            <a:pPr lvl="1" eaLnBrk="1" hangingPunct="1">
              <a:lnSpc>
                <a:spcPct val="90000"/>
              </a:lnSpc>
            </a:pPr>
            <a:r>
              <a:rPr lang="en-US" altLang="en-US" sz="2400" dirty="0"/>
              <a:t>“to and from athletic events and for other local school activity purposes”</a:t>
            </a:r>
          </a:p>
          <a:p>
            <a:pPr eaLnBrk="1" hangingPunct="1">
              <a:lnSpc>
                <a:spcPct val="90000"/>
              </a:lnSpc>
            </a:pPr>
            <a:r>
              <a:rPr lang="en-US" altLang="en-US" dirty="0"/>
              <a:t>Local board shall adopt a policy for proper use of the vehicles. The policy shall permit use for athletic events during the regular season and playoffs and to other school-sponsored activities</a:t>
            </a:r>
          </a:p>
          <a:p>
            <a:pPr eaLnBrk="1" hangingPunct="1">
              <a:lnSpc>
                <a:spcPct val="90000"/>
              </a:lnSpc>
            </a:pPr>
            <a:r>
              <a:rPr lang="en-US" altLang="en-US" dirty="0"/>
              <a:t>LEA can have insurance for these</a:t>
            </a:r>
          </a:p>
        </p:txBody>
      </p:sp>
    </p:spTree>
    <p:extLst>
      <p:ext uri="{BB962C8B-B14F-4D97-AF65-F5344CB8AC3E}">
        <p14:creationId xmlns:p14="http://schemas.microsoft.com/office/powerpoint/2010/main" val="67007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F756D8-60A2-41C4-99CD-F98421AE5687}"/>
              </a:ext>
            </a:extLst>
          </p:cNvPr>
          <p:cNvSpPr>
            <a:spLocks noGrp="1" noChangeArrowheads="1"/>
          </p:cNvSpPr>
          <p:nvPr>
            <p:ph type="title"/>
          </p:nvPr>
        </p:nvSpPr>
        <p:spPr>
          <a:xfrm>
            <a:off x="228600" y="251670"/>
            <a:ext cx="8686800" cy="1558080"/>
          </a:xfrm>
        </p:spPr>
        <p:txBody>
          <a:bodyPr>
            <a:normAutofit/>
          </a:bodyPr>
          <a:lstStyle/>
          <a:p>
            <a:pPr algn="ctr" eaLnBrk="1" hangingPunct="1"/>
            <a:r>
              <a:rPr lang="en-US" altLang="en-US" sz="3200" dirty="0">
                <a:latin typeface="Arial" panose="020B0604020202020204" pitchFamily="34" charset="0"/>
              </a:rPr>
              <a:t>§</a:t>
            </a:r>
            <a:r>
              <a:rPr lang="en-US" altLang="en-US" sz="3200" b="1" dirty="0">
                <a:latin typeface="Arial" panose="020B0604020202020204" pitchFamily="34" charset="0"/>
              </a:rPr>
              <a:t>115C-248. Inspection of school buses and activity buses; report of defects by drivers; discontinuing use until defects remedied.</a:t>
            </a:r>
            <a:r>
              <a:rPr lang="en-US" altLang="en-US" dirty="0">
                <a:latin typeface="Arial" panose="020B0604020202020204" pitchFamily="34" charset="0"/>
              </a:rPr>
              <a:t> </a:t>
            </a:r>
            <a:endParaRPr lang="en-US" altLang="en-US" dirty="0"/>
          </a:p>
        </p:txBody>
      </p:sp>
      <p:sp>
        <p:nvSpPr>
          <p:cNvPr id="15363" name="Rectangle 3">
            <a:extLst>
              <a:ext uri="{FF2B5EF4-FFF2-40B4-BE49-F238E27FC236}">
                <a16:creationId xmlns:a16="http://schemas.microsoft.com/office/drawing/2014/main" id="{75FE59C1-3019-4ACC-8CF0-317620DEEAC1}"/>
              </a:ext>
            </a:extLst>
          </p:cNvPr>
          <p:cNvSpPr>
            <a:spLocks noGrp="1" noChangeArrowheads="1"/>
          </p:cNvSpPr>
          <p:nvPr>
            <p:ph type="body" idx="1"/>
          </p:nvPr>
        </p:nvSpPr>
        <p:spPr>
          <a:xfrm>
            <a:off x="628650" y="2197915"/>
            <a:ext cx="7886700" cy="3979047"/>
          </a:xfrm>
        </p:spPr>
        <p:txBody>
          <a:bodyPr>
            <a:normAutofit lnSpcReduction="10000"/>
          </a:bodyPr>
          <a:lstStyle/>
          <a:p>
            <a:pPr eaLnBrk="1" hangingPunct="1"/>
            <a:r>
              <a:rPr lang="en-US" altLang="en-US" dirty="0"/>
              <a:t>Superintendent shall cause each bus to be inspected every 30 days; report of findings documented and filed</a:t>
            </a:r>
          </a:p>
          <a:p>
            <a:pPr eaLnBrk="1" hangingPunct="1"/>
            <a:r>
              <a:rPr lang="en-US" altLang="en-US" dirty="0"/>
              <a:t>Driver must report defects promptly</a:t>
            </a:r>
          </a:p>
          <a:p>
            <a:pPr eaLnBrk="1" hangingPunct="1"/>
            <a:r>
              <a:rPr lang="en-US" altLang="en-US" dirty="0"/>
              <a:t>Principal or superintendent must remove from service if not safe</a:t>
            </a:r>
          </a:p>
          <a:p>
            <a:pPr eaLnBrk="1" hangingPunct="1"/>
            <a:r>
              <a:rPr lang="en-US" altLang="en-US" dirty="0"/>
              <a:t>Same standards apply to Activity Buses</a:t>
            </a:r>
          </a:p>
          <a:p>
            <a:pPr eaLnBrk="1" hangingPunct="1"/>
            <a:r>
              <a:rPr lang="en-US" altLang="en-US" dirty="0"/>
              <a:t>No use of State funds for Activity Buses </a:t>
            </a:r>
            <a:r>
              <a:rPr lang="en-US" altLang="en-US" dirty="0" err="1"/>
              <a:t>reitterated</a:t>
            </a:r>
            <a:endParaRPr lang="en-US" altLang="en-US" dirty="0"/>
          </a:p>
          <a:p>
            <a:pPr eaLnBrk="1" hangingPunct="1"/>
            <a:endParaRPr lang="en-US" altLang="en-US" dirty="0"/>
          </a:p>
        </p:txBody>
      </p:sp>
    </p:spTree>
    <p:extLst>
      <p:ext uri="{BB962C8B-B14F-4D97-AF65-F5344CB8AC3E}">
        <p14:creationId xmlns:p14="http://schemas.microsoft.com/office/powerpoint/2010/main" val="58302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9A43854-A26B-46F5-8B3B-263EAFDED3E4}"/>
              </a:ext>
            </a:extLst>
          </p:cNvPr>
          <p:cNvSpPr>
            <a:spLocks noGrp="1" noChangeArrowheads="1"/>
          </p:cNvSpPr>
          <p:nvPr>
            <p:ph type="title"/>
          </p:nvPr>
        </p:nvSpPr>
        <p:spPr>
          <a:xfrm>
            <a:off x="0" y="400050"/>
            <a:ext cx="9144000" cy="1123950"/>
          </a:xfrm>
        </p:spPr>
        <p:txBody>
          <a:bodyPr/>
          <a:lstStyle/>
          <a:p>
            <a:pPr eaLnBrk="1" hangingPunct="1"/>
            <a:r>
              <a:rPr lang="en-US" altLang="en-US" sz="3600">
                <a:latin typeface="Arial" panose="020B0604020202020204" pitchFamily="34" charset="0"/>
              </a:rPr>
              <a:t>§ </a:t>
            </a:r>
            <a:r>
              <a:rPr lang="en-US" altLang="en-US" sz="3600" b="1">
                <a:latin typeface="Arial" panose="020B0604020202020204" pitchFamily="34" charset="0"/>
              </a:rPr>
              <a:t>115C-249. Purchase and maintenance of school buses, materials and supplies</a:t>
            </a:r>
            <a:r>
              <a:rPr lang="en-US" altLang="en-US" sz="3600">
                <a:latin typeface="Arial" panose="020B0604020202020204" pitchFamily="34" charset="0"/>
              </a:rPr>
              <a:t>.</a:t>
            </a:r>
            <a:endParaRPr lang="en-US" altLang="en-US" sz="3600"/>
          </a:p>
        </p:txBody>
      </p:sp>
      <p:sp>
        <p:nvSpPr>
          <p:cNvPr id="14339" name="Rectangle 3">
            <a:extLst>
              <a:ext uri="{FF2B5EF4-FFF2-40B4-BE49-F238E27FC236}">
                <a16:creationId xmlns:a16="http://schemas.microsoft.com/office/drawing/2014/main" id="{B3F9CC60-CAA5-4677-BAC4-75D4AD46C0EE}"/>
              </a:ext>
            </a:extLst>
          </p:cNvPr>
          <p:cNvSpPr>
            <a:spLocks noGrp="1" noChangeArrowheads="1"/>
          </p:cNvSpPr>
          <p:nvPr>
            <p:ph type="body" idx="1"/>
          </p:nvPr>
        </p:nvSpPr>
        <p:spPr>
          <a:xfrm>
            <a:off x="381000" y="2057400"/>
            <a:ext cx="8382000" cy="4114800"/>
          </a:xfrm>
        </p:spPr>
        <p:txBody>
          <a:bodyPr>
            <a:normAutofit fontScale="92500" lnSpcReduction="10000"/>
          </a:bodyPr>
          <a:lstStyle/>
          <a:p>
            <a:pPr eaLnBrk="1" hangingPunct="1">
              <a:defRPr/>
            </a:pPr>
            <a:r>
              <a:rPr lang="en-US" altLang="en-US" dirty="0"/>
              <a:t>LEA may purchase additional school buses</a:t>
            </a:r>
          </a:p>
          <a:p>
            <a:pPr eaLnBrk="1" hangingPunct="1">
              <a:defRPr/>
            </a:pPr>
            <a:r>
              <a:rPr lang="en-US" altLang="en-US" dirty="0"/>
              <a:t>Tax-levying authorities authorized to make provision in capital budget</a:t>
            </a:r>
          </a:p>
          <a:p>
            <a:pPr eaLnBrk="1" hangingPunct="1">
              <a:defRPr/>
            </a:pPr>
            <a:r>
              <a:rPr lang="en-US" altLang="en-US" dirty="0"/>
              <a:t>Funds appropriated by G.A. allocated to local boards of education</a:t>
            </a:r>
          </a:p>
          <a:p>
            <a:pPr lvl="1" eaLnBrk="1" hangingPunct="1">
              <a:defRPr/>
            </a:pPr>
            <a:r>
              <a:rPr lang="en-US" altLang="en-US" dirty="0"/>
              <a:t>20+ years – 150k miles</a:t>
            </a:r>
          </a:p>
          <a:p>
            <a:pPr lvl="1" eaLnBrk="1" hangingPunct="1">
              <a:defRPr/>
            </a:pPr>
            <a:r>
              <a:rPr lang="en-US" altLang="en-US" dirty="0"/>
              <a:t>15-19 years – 250k miles</a:t>
            </a:r>
          </a:p>
          <a:p>
            <a:pPr lvl="1" eaLnBrk="1" hangingPunct="1">
              <a:defRPr/>
            </a:pPr>
            <a:r>
              <a:rPr lang="en-US" altLang="en-US" dirty="0"/>
              <a:t>Less than 15 years – 300k miles</a:t>
            </a:r>
          </a:p>
          <a:p>
            <a:pPr lvl="1" eaLnBrk="1" hangingPunct="1">
              <a:defRPr/>
            </a:pPr>
            <a:r>
              <a:rPr lang="en-US" altLang="en-US" dirty="0"/>
              <a:t>May receive $2000 in lieu of replacement that year</a:t>
            </a:r>
          </a:p>
          <a:p>
            <a:pPr lvl="1" eaLnBrk="1" hangingPunct="1">
              <a:defRPr/>
            </a:pPr>
            <a:r>
              <a:rPr lang="en-US" altLang="en-US" dirty="0"/>
              <a:t>Some additional with safety concerns</a:t>
            </a:r>
          </a:p>
          <a:p>
            <a:pPr eaLnBrk="1" hangingPunct="1">
              <a:defRPr/>
            </a:pPr>
            <a:r>
              <a:rPr lang="en-US" altLang="en-US" dirty="0"/>
              <a:t>Title to the local board of education</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420520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AE99805-9E51-4DF1-84B6-0DA5580F948E}"/>
              </a:ext>
            </a:extLst>
          </p:cNvPr>
          <p:cNvSpPr>
            <a:spLocks noGrp="1" noChangeArrowheads="1"/>
          </p:cNvSpPr>
          <p:nvPr>
            <p:ph type="title"/>
          </p:nvPr>
        </p:nvSpPr>
        <p:spPr>
          <a:xfrm>
            <a:off x="228600" y="381000"/>
            <a:ext cx="8915400" cy="1123950"/>
          </a:xfrm>
        </p:spPr>
        <p:txBody>
          <a:bodyPr/>
          <a:lstStyle/>
          <a:p>
            <a:pPr algn="ctr" eaLnBrk="1" hangingPunct="1"/>
            <a:r>
              <a:rPr lang="en-US" altLang="en-US" sz="3200" dirty="0">
                <a:latin typeface="Arial" panose="020B0604020202020204" pitchFamily="34" charset="0"/>
              </a:rPr>
              <a:t>§ </a:t>
            </a:r>
            <a:r>
              <a:rPr lang="en-US" altLang="en-US" sz="3200" b="1" dirty="0">
                <a:latin typeface="Arial" panose="020B0604020202020204" pitchFamily="34" charset="0"/>
              </a:rPr>
              <a:t>115C-249. Purchase and maintenance of school buses, materials and supplies</a:t>
            </a:r>
            <a:r>
              <a:rPr lang="en-US" altLang="en-US" sz="3200" dirty="0">
                <a:latin typeface="Arial" panose="020B0604020202020204" pitchFamily="34" charset="0"/>
              </a:rPr>
              <a:t>.</a:t>
            </a:r>
          </a:p>
        </p:txBody>
      </p:sp>
      <p:sp>
        <p:nvSpPr>
          <p:cNvPr id="17411" name="Rectangle 3">
            <a:extLst>
              <a:ext uri="{FF2B5EF4-FFF2-40B4-BE49-F238E27FC236}">
                <a16:creationId xmlns:a16="http://schemas.microsoft.com/office/drawing/2014/main" id="{EF63D8FA-05FD-4B7B-8EEB-95521C7EEFF0}"/>
              </a:ext>
            </a:extLst>
          </p:cNvPr>
          <p:cNvSpPr>
            <a:spLocks noGrp="1" noChangeArrowheads="1"/>
          </p:cNvSpPr>
          <p:nvPr>
            <p:ph type="body" idx="1"/>
          </p:nvPr>
        </p:nvSpPr>
        <p:spPr/>
        <p:txBody>
          <a:bodyPr/>
          <a:lstStyle/>
          <a:p>
            <a:pPr eaLnBrk="1" hangingPunct="1"/>
            <a:r>
              <a:rPr lang="en-US" altLang="en-US"/>
              <a:t>County supplies buildings and equipment for storage and maintenance of buses of all LEAs in the county </a:t>
            </a:r>
          </a:p>
          <a:p>
            <a:pPr eaLnBrk="1" hangingPunct="1"/>
            <a:r>
              <a:rPr lang="en-US" altLang="en-US"/>
              <a:t>Damage or destruction – LEA may apply to the state for funds to replace</a:t>
            </a:r>
          </a:p>
          <a:p>
            <a:pPr eaLnBrk="1" hangingPunct="1"/>
            <a:r>
              <a:rPr lang="en-US" altLang="en-US"/>
              <a:t>Appropriations shall not revert</a:t>
            </a:r>
          </a:p>
        </p:txBody>
      </p:sp>
    </p:spTree>
    <p:extLst>
      <p:ext uri="{BB962C8B-B14F-4D97-AF65-F5344CB8AC3E}">
        <p14:creationId xmlns:p14="http://schemas.microsoft.com/office/powerpoint/2010/main" val="243607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B4235C1-EBB2-465B-8292-455B89D1B858}"/>
              </a:ext>
            </a:extLst>
          </p:cNvPr>
          <p:cNvSpPr>
            <a:spLocks noGrp="1" noChangeArrowheads="1"/>
          </p:cNvSpPr>
          <p:nvPr>
            <p:ph type="title"/>
          </p:nvPr>
        </p:nvSpPr>
        <p:spPr>
          <a:xfrm>
            <a:off x="228600" y="381000"/>
            <a:ext cx="8915400" cy="1524000"/>
          </a:xfrm>
        </p:spPr>
        <p:txBody>
          <a:bodyPr/>
          <a:lstStyle/>
          <a:p>
            <a:pPr algn="ctr" eaLnBrk="1" hangingPunct="1"/>
            <a:r>
              <a:rPr lang="en-US" altLang="en-US" sz="3200" dirty="0">
                <a:latin typeface="Arial" panose="020B0604020202020204" pitchFamily="34" charset="0"/>
              </a:rPr>
              <a:t>§ </a:t>
            </a:r>
            <a:r>
              <a:rPr lang="en-US" altLang="en-US" sz="3200" b="1" dirty="0">
                <a:latin typeface="Arial" panose="020B0604020202020204" pitchFamily="34" charset="0"/>
              </a:rPr>
              <a:t>115C-249.1  Purchase of tires for school buses; repair or refurbishment of tires for school buses</a:t>
            </a:r>
            <a:r>
              <a:rPr lang="en-US" altLang="en-US" sz="3200" dirty="0">
                <a:latin typeface="Arial" panose="020B0604020202020204" pitchFamily="34" charset="0"/>
              </a:rPr>
              <a:t>.</a:t>
            </a:r>
          </a:p>
        </p:txBody>
      </p:sp>
      <p:sp>
        <p:nvSpPr>
          <p:cNvPr id="18435" name="Rectangle 3">
            <a:extLst>
              <a:ext uri="{FF2B5EF4-FFF2-40B4-BE49-F238E27FC236}">
                <a16:creationId xmlns:a16="http://schemas.microsoft.com/office/drawing/2014/main" id="{FC7266FB-8565-4395-806E-C2052A5A3D6A}"/>
              </a:ext>
            </a:extLst>
          </p:cNvPr>
          <p:cNvSpPr>
            <a:spLocks noGrp="1" noChangeArrowheads="1"/>
          </p:cNvSpPr>
          <p:nvPr>
            <p:ph type="body" idx="1"/>
          </p:nvPr>
        </p:nvSpPr>
        <p:spPr>
          <a:xfrm>
            <a:off x="628650" y="2021748"/>
            <a:ext cx="3221897" cy="4155216"/>
          </a:xfrm>
        </p:spPr>
        <p:txBody>
          <a:bodyPr/>
          <a:lstStyle/>
          <a:p>
            <a:pPr eaLnBrk="1" hangingPunct="1"/>
            <a:r>
              <a:rPr lang="en-US" altLang="en-US" dirty="0"/>
              <a:t>LEA must purchase tires that posses the original unaltered and uncovered tire sidewall.</a:t>
            </a:r>
          </a:p>
        </p:txBody>
      </p:sp>
      <p:pic>
        <p:nvPicPr>
          <p:cNvPr id="3" name="Picture 2" descr="A close-up of a pile of money&#10;&#10;Description automatically generated with low confidence">
            <a:extLst>
              <a:ext uri="{FF2B5EF4-FFF2-40B4-BE49-F238E27FC236}">
                <a16:creationId xmlns:a16="http://schemas.microsoft.com/office/drawing/2014/main" id="{EC9594AC-E9A4-4466-B50B-BF670B5B6A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50547" y="2189308"/>
            <a:ext cx="4346546" cy="2897697"/>
          </a:xfrm>
          <a:prstGeom prst="rect">
            <a:avLst/>
          </a:prstGeom>
        </p:spPr>
      </p:pic>
      <p:sp>
        <p:nvSpPr>
          <p:cNvPr id="4" name="TextBox 3">
            <a:extLst>
              <a:ext uri="{FF2B5EF4-FFF2-40B4-BE49-F238E27FC236}">
                <a16:creationId xmlns:a16="http://schemas.microsoft.com/office/drawing/2014/main" id="{F44F4848-FA23-4847-ACAD-0E63DC06D973}"/>
              </a:ext>
            </a:extLst>
          </p:cNvPr>
          <p:cNvSpPr txBox="1"/>
          <p:nvPr/>
        </p:nvSpPr>
        <p:spPr>
          <a:xfrm>
            <a:off x="5270742" y="5229898"/>
            <a:ext cx="2926351" cy="369332"/>
          </a:xfrm>
          <a:prstGeom prst="rect">
            <a:avLst/>
          </a:prstGeom>
          <a:noFill/>
        </p:spPr>
        <p:txBody>
          <a:bodyPr wrap="square" rtlCol="0">
            <a:spAutoFit/>
          </a:bodyPr>
          <a:lstStyle/>
          <a:p>
            <a:r>
              <a:rPr lang="en-US" sz="900">
                <a:hlinkClick r:id="rId3" tooltip="http://en.wikipedia.org/wiki/File:Tire_tread.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84051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CBB4-B721-A849-868D-A4531D961FEE}"/>
              </a:ext>
            </a:extLst>
          </p:cNvPr>
          <p:cNvSpPr>
            <a:spLocks noGrp="1"/>
          </p:cNvSpPr>
          <p:nvPr>
            <p:ph type="title"/>
          </p:nvPr>
        </p:nvSpPr>
        <p:spPr>
          <a:xfrm>
            <a:off x="300994" y="4634143"/>
            <a:ext cx="8591993" cy="1407881"/>
          </a:xfrm>
        </p:spPr>
        <p:txBody>
          <a:bodyPr>
            <a:normAutofit fontScale="90000"/>
          </a:bodyPr>
          <a:lstStyle/>
          <a:p>
            <a:r>
              <a:rPr lang="en-US" dirty="0"/>
              <a:t>Public School Laws Governing Pupil Transportation</a:t>
            </a:r>
          </a:p>
        </p:txBody>
      </p:sp>
      <p:sp>
        <p:nvSpPr>
          <p:cNvPr id="3" name="Slide Number Placeholder 2">
            <a:extLst>
              <a:ext uri="{FF2B5EF4-FFF2-40B4-BE49-F238E27FC236}">
                <a16:creationId xmlns:a16="http://schemas.microsoft.com/office/drawing/2014/main" id="{8F622D9E-9A03-BE49-BA0C-7FB0A7FCFCE2}"/>
              </a:ext>
            </a:extLst>
          </p:cNvPr>
          <p:cNvSpPr>
            <a:spLocks noGrp="1"/>
          </p:cNvSpPr>
          <p:nvPr>
            <p:ph type="sldNum" sz="quarter" idx="10"/>
          </p:nvPr>
        </p:nvSpPr>
        <p:spPr/>
        <p:txBody>
          <a:bodyPr/>
          <a:lstStyle/>
          <a:p>
            <a:fld id="{4944B7B2-FFA2-5148-A472-BF046BD89520}" type="slidenum">
              <a:rPr lang="en-US" smtClean="0"/>
              <a:pPr/>
              <a:t>2</a:t>
            </a:fld>
            <a:endParaRPr lang="en-US" dirty="0"/>
          </a:p>
        </p:txBody>
      </p:sp>
      <p:pic>
        <p:nvPicPr>
          <p:cNvPr id="11" name="Picture 10" descr="A group of children standing in front of a school bus&#10;&#10;Description automatically generated with medium confidence">
            <a:extLst>
              <a:ext uri="{FF2B5EF4-FFF2-40B4-BE49-F238E27FC236}">
                <a16:creationId xmlns:a16="http://schemas.microsoft.com/office/drawing/2014/main" id="{C1127999-00B5-48B1-B216-9E6E729BFC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53844" y="115465"/>
            <a:ext cx="6436311" cy="4035265"/>
          </a:xfrm>
          <a:prstGeom prst="ellipse">
            <a:avLst/>
          </a:prstGeom>
          <a:ln>
            <a:noFill/>
          </a:ln>
          <a:effectLst>
            <a:softEdge rad="112500"/>
          </a:effectLst>
        </p:spPr>
      </p:pic>
      <p:sp>
        <p:nvSpPr>
          <p:cNvPr id="12" name="TextBox 11">
            <a:extLst>
              <a:ext uri="{FF2B5EF4-FFF2-40B4-BE49-F238E27FC236}">
                <a16:creationId xmlns:a16="http://schemas.microsoft.com/office/drawing/2014/main" id="{5D74E36E-9FEC-41ED-8961-D9BA5214181F}"/>
              </a:ext>
            </a:extLst>
          </p:cNvPr>
          <p:cNvSpPr txBox="1"/>
          <p:nvPr/>
        </p:nvSpPr>
        <p:spPr>
          <a:xfrm>
            <a:off x="5725554" y="6695440"/>
            <a:ext cx="3648721" cy="230683"/>
          </a:xfrm>
          <a:prstGeom prst="rect">
            <a:avLst/>
          </a:prstGeom>
          <a:noFill/>
        </p:spPr>
        <p:txBody>
          <a:bodyPr wrap="square" rtlCol="0">
            <a:spAutoFit/>
          </a:bodyPr>
          <a:lstStyle/>
          <a:p>
            <a:r>
              <a:rPr lang="en-US" sz="900" dirty="0">
                <a:hlinkClick r:id="rId3" tooltip="https://news.schoolsdo.org/2018/03/obituary-linda-of-brown-v-board-of-ed/"/>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89887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78941D-676C-4F9A-AA17-66EE1A6D558E}"/>
              </a:ext>
            </a:extLst>
          </p:cNvPr>
          <p:cNvSpPr>
            <a:spLocks noGrp="1" noChangeArrowheads="1"/>
          </p:cNvSpPr>
          <p:nvPr>
            <p:ph type="title"/>
          </p:nvPr>
        </p:nvSpPr>
        <p:spPr>
          <a:xfrm>
            <a:off x="628650" y="121444"/>
            <a:ext cx="7886700" cy="1281111"/>
          </a:xfrm>
        </p:spPr>
        <p:txBody>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115C-250. Transportation of children with disabilities</a:t>
            </a:r>
            <a:endParaRPr lang="en-US" altLang="en-US" dirty="0"/>
          </a:p>
        </p:txBody>
      </p:sp>
      <p:sp>
        <p:nvSpPr>
          <p:cNvPr id="17411" name="Rectangle 3">
            <a:extLst>
              <a:ext uri="{FF2B5EF4-FFF2-40B4-BE49-F238E27FC236}">
                <a16:creationId xmlns:a16="http://schemas.microsoft.com/office/drawing/2014/main" id="{38154F2B-58EF-4CC4-8D31-B7CB3EA9790A}"/>
              </a:ext>
            </a:extLst>
          </p:cNvPr>
          <p:cNvSpPr>
            <a:spLocks noGrp="1" noChangeArrowheads="1"/>
          </p:cNvSpPr>
          <p:nvPr>
            <p:ph type="body" idx="1"/>
          </p:nvPr>
        </p:nvSpPr>
        <p:spPr>
          <a:xfrm>
            <a:off x="342900" y="1561945"/>
            <a:ext cx="8458200" cy="4293570"/>
          </a:xfrm>
        </p:spPr>
        <p:txBody>
          <a:bodyPr>
            <a:normAutofit lnSpcReduction="10000"/>
          </a:bodyPr>
          <a:lstStyle/>
          <a:p>
            <a:pPr eaLnBrk="1" hangingPunct="1">
              <a:defRPr/>
            </a:pPr>
            <a:r>
              <a:rPr lang="en-US" altLang="en-US" dirty="0"/>
              <a:t>Funds can be used to transport students that cannot, due to a disability, ride regular school buses</a:t>
            </a:r>
          </a:p>
          <a:p>
            <a:pPr eaLnBrk="1" hangingPunct="1">
              <a:defRPr/>
            </a:pPr>
            <a:r>
              <a:rPr lang="en-US" altLang="en-US" dirty="0"/>
              <a:t>DHHS can spend funds for this as well if they place the student in a program</a:t>
            </a:r>
          </a:p>
          <a:p>
            <a:pPr eaLnBrk="1" hangingPunct="1">
              <a:defRPr/>
            </a:pPr>
            <a:r>
              <a:rPr lang="en-US" altLang="en-US" dirty="0"/>
              <a:t>Local area mental health center must pay if they place a student</a:t>
            </a:r>
          </a:p>
          <a:p>
            <a:pPr eaLnBrk="1" hangingPunct="1">
              <a:defRPr/>
            </a:pPr>
            <a:r>
              <a:rPr lang="en-US" altLang="en-US" dirty="0"/>
              <a:t>Funds from EC can be used to pay for transportation safety assistants when students with disabilities are assigned to the bus</a:t>
            </a:r>
          </a:p>
          <a:p>
            <a:pPr eaLnBrk="1" hangingPunct="1">
              <a:defRPr/>
            </a:pPr>
            <a:endParaRPr lang="en-US" altLang="en-US" dirty="0"/>
          </a:p>
        </p:txBody>
      </p:sp>
    </p:spTree>
    <p:extLst>
      <p:ext uri="{BB962C8B-B14F-4D97-AF65-F5344CB8AC3E}">
        <p14:creationId xmlns:p14="http://schemas.microsoft.com/office/powerpoint/2010/main" val="253599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6AC78E-9D63-48F3-90DC-FBE1C5E80344}"/>
              </a:ext>
            </a:extLst>
          </p:cNvPr>
          <p:cNvSpPr>
            <a:spLocks noGrp="1" noChangeArrowheads="1"/>
          </p:cNvSpPr>
          <p:nvPr>
            <p:ph type="title"/>
          </p:nvPr>
        </p:nvSpPr>
        <p:spPr/>
        <p:txBody>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115C-251. Transportation Supervisors</a:t>
            </a:r>
            <a:endParaRPr lang="en-US" altLang="en-US" dirty="0"/>
          </a:p>
        </p:txBody>
      </p:sp>
      <p:sp>
        <p:nvSpPr>
          <p:cNvPr id="17411" name="Rectangle 3">
            <a:extLst>
              <a:ext uri="{FF2B5EF4-FFF2-40B4-BE49-F238E27FC236}">
                <a16:creationId xmlns:a16="http://schemas.microsoft.com/office/drawing/2014/main" id="{8EA4DD66-460D-4E71-AC5D-06E1D0CB6DBB}"/>
              </a:ext>
            </a:extLst>
          </p:cNvPr>
          <p:cNvSpPr>
            <a:spLocks noGrp="1" noChangeArrowheads="1"/>
          </p:cNvSpPr>
          <p:nvPr>
            <p:ph type="body" idx="1"/>
          </p:nvPr>
        </p:nvSpPr>
        <p:spPr>
          <a:xfrm>
            <a:off x="304800" y="1981200"/>
            <a:ext cx="8458200" cy="1030448"/>
          </a:xfrm>
        </p:spPr>
        <p:txBody>
          <a:bodyPr/>
          <a:lstStyle/>
          <a:p>
            <a:pPr marL="0" indent="0" eaLnBrk="1" hangingPunct="1">
              <a:buNone/>
              <a:defRPr/>
            </a:pPr>
            <a:r>
              <a:rPr lang="en-US" altLang="en-US" dirty="0"/>
              <a:t>SBE can adopt minimum qualifications for chief mechanics or supervisors of transportation</a:t>
            </a:r>
          </a:p>
          <a:p>
            <a:pPr>
              <a:defRPr/>
            </a:pPr>
            <a:endParaRPr lang="en-US" altLang="en-US" dirty="0"/>
          </a:p>
        </p:txBody>
      </p:sp>
      <p:pic>
        <p:nvPicPr>
          <p:cNvPr id="3" name="Picture 2" descr="A picture containing person&#10;&#10;Description automatically generated">
            <a:extLst>
              <a:ext uri="{FF2B5EF4-FFF2-40B4-BE49-F238E27FC236}">
                <a16:creationId xmlns:a16="http://schemas.microsoft.com/office/drawing/2014/main" id="{B6756522-C196-4DE0-AE6D-B3F4CF253D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48137" y="3011648"/>
            <a:ext cx="4762500" cy="3171825"/>
          </a:xfrm>
          <a:prstGeom prst="rect">
            <a:avLst/>
          </a:prstGeom>
        </p:spPr>
      </p:pic>
      <p:sp>
        <p:nvSpPr>
          <p:cNvPr id="4" name="TextBox 3">
            <a:extLst>
              <a:ext uri="{FF2B5EF4-FFF2-40B4-BE49-F238E27FC236}">
                <a16:creationId xmlns:a16="http://schemas.microsoft.com/office/drawing/2014/main" id="{1DE0BFE8-6A34-4248-84A6-F953F0BBFC73}"/>
              </a:ext>
            </a:extLst>
          </p:cNvPr>
          <p:cNvSpPr txBox="1"/>
          <p:nvPr/>
        </p:nvSpPr>
        <p:spPr>
          <a:xfrm>
            <a:off x="2048137" y="6183473"/>
            <a:ext cx="4762500" cy="230832"/>
          </a:xfrm>
          <a:prstGeom prst="rect">
            <a:avLst/>
          </a:prstGeom>
          <a:noFill/>
        </p:spPr>
        <p:txBody>
          <a:bodyPr wrap="square" rtlCol="0">
            <a:spAutoFit/>
          </a:bodyPr>
          <a:lstStyle/>
          <a:p>
            <a:r>
              <a:rPr lang="en-US" sz="900">
                <a:hlinkClick r:id="rId3" tooltip="https://www.flickr.com/photos/tabor-roeder/49681117448/"/>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64914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0712ED2-DE96-4FE9-AD78-DEB916348A7D}"/>
              </a:ext>
            </a:extLst>
          </p:cNvPr>
          <p:cNvSpPr>
            <a:spLocks noGrp="1" noChangeArrowheads="1"/>
          </p:cNvSpPr>
          <p:nvPr>
            <p:ph type="title"/>
          </p:nvPr>
        </p:nvSpPr>
        <p:spPr/>
        <p:txBody>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115C-252. Aid in lieu of transportation</a:t>
            </a:r>
            <a:endParaRPr lang="en-US" altLang="en-US" dirty="0"/>
          </a:p>
        </p:txBody>
      </p:sp>
      <p:sp>
        <p:nvSpPr>
          <p:cNvPr id="17411" name="Rectangle 3">
            <a:extLst>
              <a:ext uri="{FF2B5EF4-FFF2-40B4-BE49-F238E27FC236}">
                <a16:creationId xmlns:a16="http://schemas.microsoft.com/office/drawing/2014/main" id="{94B78E3F-EB4B-4205-83CC-E8E35454E19B}"/>
              </a:ext>
            </a:extLst>
          </p:cNvPr>
          <p:cNvSpPr>
            <a:spLocks noGrp="1" noChangeArrowheads="1"/>
          </p:cNvSpPr>
          <p:nvPr>
            <p:ph type="body" idx="1"/>
          </p:nvPr>
        </p:nvSpPr>
        <p:spPr>
          <a:xfrm>
            <a:off x="304800" y="1981200"/>
            <a:ext cx="8458200" cy="4114800"/>
          </a:xfrm>
        </p:spPr>
        <p:txBody>
          <a:bodyPr>
            <a:normAutofit/>
          </a:bodyPr>
          <a:lstStyle/>
          <a:p>
            <a:pPr eaLnBrk="1" hangingPunct="1">
              <a:defRPr/>
            </a:pPr>
            <a:r>
              <a:rPr lang="en-US" altLang="en-US" dirty="0"/>
              <a:t>$50 per month for boarding if it’s impracticable to transport and thus the student has to obtain lodging closer to the school </a:t>
            </a:r>
          </a:p>
          <a:p>
            <a:pPr lvl="1">
              <a:defRPr/>
            </a:pPr>
            <a:r>
              <a:rPr lang="en-US" altLang="en-US" dirty="0"/>
              <a:t>Clearly inflation has not been kind to this 1955 statute </a:t>
            </a:r>
            <a:r>
              <a:rPr lang="en-US" altLang="en-US" dirty="0">
                <a:sym typeface="Wingdings" panose="05000000000000000000" pitchFamily="2" charset="2"/>
              </a:rPr>
              <a:t> </a:t>
            </a:r>
            <a:endParaRPr lang="en-US" altLang="en-US" dirty="0"/>
          </a:p>
          <a:p>
            <a:pPr eaLnBrk="1" hangingPunct="1">
              <a:defRPr/>
            </a:pPr>
            <a:r>
              <a:rPr lang="en-US" altLang="en-US" dirty="0"/>
              <a:t>Allows reassignment of students to different schools based on transportation</a:t>
            </a:r>
          </a:p>
          <a:p>
            <a:pPr eaLnBrk="1" hangingPunct="1">
              <a:defRPr/>
            </a:pPr>
            <a:r>
              <a:rPr lang="en-US" altLang="en-US" dirty="0"/>
              <a:t>Establishes student’s right to remain in their existing school without the benefit of transportation</a:t>
            </a:r>
          </a:p>
        </p:txBody>
      </p:sp>
    </p:spTree>
    <p:extLst>
      <p:ext uri="{BB962C8B-B14F-4D97-AF65-F5344CB8AC3E}">
        <p14:creationId xmlns:p14="http://schemas.microsoft.com/office/powerpoint/2010/main" val="405908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3146084-CDF8-4637-8557-E579043A2EA5}"/>
              </a:ext>
            </a:extLst>
          </p:cNvPr>
          <p:cNvSpPr>
            <a:spLocks noGrp="1" noChangeArrowheads="1"/>
          </p:cNvSpPr>
          <p:nvPr>
            <p:ph type="title"/>
          </p:nvPr>
        </p:nvSpPr>
        <p:spPr/>
        <p:txBody>
          <a:bodyPr/>
          <a:lstStyle/>
          <a:p>
            <a:pPr algn="ctr" eaLnBrk="1" hangingPunct="1"/>
            <a:r>
              <a:rPr lang="en-US" altLang="en-US" dirty="0">
                <a:latin typeface="Arial" panose="020B0604020202020204" pitchFamily="34" charset="0"/>
              </a:rPr>
              <a:t>§ </a:t>
            </a:r>
            <a:r>
              <a:rPr lang="en-US" altLang="en-US" b="1" dirty="0">
                <a:latin typeface="Arial" panose="020B0604020202020204" pitchFamily="34" charset="0"/>
              </a:rPr>
              <a:t>115C-253. Contracts for transportation</a:t>
            </a:r>
            <a:r>
              <a:rPr lang="en-US" altLang="en-US" dirty="0">
                <a:latin typeface="Arial" panose="020B0604020202020204" pitchFamily="34" charset="0"/>
              </a:rPr>
              <a:t>. </a:t>
            </a:r>
            <a:endParaRPr lang="en-US" altLang="en-US" dirty="0"/>
          </a:p>
        </p:txBody>
      </p:sp>
      <p:sp>
        <p:nvSpPr>
          <p:cNvPr id="22531" name="Rectangle 3">
            <a:extLst>
              <a:ext uri="{FF2B5EF4-FFF2-40B4-BE49-F238E27FC236}">
                <a16:creationId xmlns:a16="http://schemas.microsoft.com/office/drawing/2014/main" id="{A02395C8-4CB1-4AB5-BE95-F0136D02124A}"/>
              </a:ext>
            </a:extLst>
          </p:cNvPr>
          <p:cNvSpPr>
            <a:spLocks noGrp="1" noChangeArrowheads="1"/>
          </p:cNvSpPr>
          <p:nvPr>
            <p:ph type="body" idx="1"/>
          </p:nvPr>
        </p:nvSpPr>
        <p:spPr>
          <a:xfrm>
            <a:off x="304800" y="1981200"/>
            <a:ext cx="8458200" cy="4114800"/>
          </a:xfrm>
        </p:spPr>
        <p:txBody>
          <a:bodyPr/>
          <a:lstStyle/>
          <a:p>
            <a:pPr eaLnBrk="1" hangingPunct="1"/>
            <a:r>
              <a:rPr lang="en-US" altLang="en-US" dirty="0"/>
              <a:t>LEA may contract for transportation of pupils (individuals, firms, or corporations)</a:t>
            </a:r>
          </a:p>
          <a:p>
            <a:pPr eaLnBrk="1" hangingPunct="1"/>
            <a:r>
              <a:rPr lang="en-US" altLang="en-US" dirty="0"/>
              <a:t>Vehicles constructed and drivers with all qualifications as required by the State Board</a:t>
            </a:r>
          </a:p>
          <a:p>
            <a:pPr eaLnBrk="1" hangingPunct="1"/>
            <a:r>
              <a:rPr lang="en-US" altLang="en-US" dirty="0"/>
              <a:t>Vehicles under 16 passengers don’t have to meet school bus equipment requirements; instead, other rules as adopted by State Board of Education</a:t>
            </a:r>
          </a:p>
          <a:p>
            <a:pPr eaLnBrk="1" hangingPunct="1"/>
            <a:r>
              <a:rPr lang="en-US" altLang="en-US" dirty="0"/>
              <a:t>Can use school bus operations funds for such contract transportation</a:t>
            </a:r>
          </a:p>
        </p:txBody>
      </p:sp>
    </p:spTree>
    <p:extLst>
      <p:ext uri="{BB962C8B-B14F-4D97-AF65-F5344CB8AC3E}">
        <p14:creationId xmlns:p14="http://schemas.microsoft.com/office/powerpoint/2010/main" val="306874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3ED0921-1EBC-4D34-84A2-745C4D5C1DF0}"/>
              </a:ext>
            </a:extLst>
          </p:cNvPr>
          <p:cNvSpPr>
            <a:spLocks noGrp="1" noChangeArrowheads="1"/>
          </p:cNvSpPr>
          <p:nvPr>
            <p:ph type="title"/>
          </p:nvPr>
        </p:nvSpPr>
        <p:spPr/>
        <p:txBody>
          <a:bodyPr/>
          <a:lstStyle/>
          <a:p>
            <a:r>
              <a:rPr lang="en-US" altLang="en-US"/>
              <a:t>12-15 Passenger Vans</a:t>
            </a:r>
          </a:p>
        </p:txBody>
      </p:sp>
      <p:sp>
        <p:nvSpPr>
          <p:cNvPr id="23555" name="Content Placeholder 2">
            <a:extLst>
              <a:ext uri="{FF2B5EF4-FFF2-40B4-BE49-F238E27FC236}">
                <a16:creationId xmlns:a16="http://schemas.microsoft.com/office/drawing/2014/main" id="{18A3E00D-41F7-4FEF-B5D5-AF2BB54F6285}"/>
              </a:ext>
            </a:extLst>
          </p:cNvPr>
          <p:cNvSpPr>
            <a:spLocks noGrp="1" noChangeArrowheads="1"/>
          </p:cNvSpPr>
          <p:nvPr>
            <p:ph idx="1"/>
          </p:nvPr>
        </p:nvSpPr>
        <p:spPr>
          <a:xfrm>
            <a:off x="628650" y="1541721"/>
            <a:ext cx="7886700" cy="4635242"/>
          </a:xfrm>
        </p:spPr>
        <p:txBody>
          <a:bodyPr/>
          <a:lstStyle/>
          <a:p>
            <a:pPr marL="0" indent="0">
              <a:buFontTx/>
              <a:buNone/>
            </a:pPr>
            <a:r>
              <a:rPr lang="en-US" altLang="en-US" dirty="0">
                <a:hlinkClick r:id="rId2"/>
              </a:rPr>
              <a:t>http://www.ncbussafety.org/vans</a:t>
            </a:r>
            <a:endParaRPr lang="en-US" altLang="en-US" dirty="0"/>
          </a:p>
          <a:p>
            <a:pPr marL="0" indent="0">
              <a:buFontTx/>
              <a:buNone/>
            </a:pPr>
            <a:endParaRPr lang="en-US" altLang="en-US" dirty="0"/>
          </a:p>
        </p:txBody>
      </p:sp>
      <p:pic>
        <p:nvPicPr>
          <p:cNvPr id="23556" name="Picture 3">
            <a:extLst>
              <a:ext uri="{FF2B5EF4-FFF2-40B4-BE49-F238E27FC236}">
                <a16:creationId xmlns:a16="http://schemas.microsoft.com/office/drawing/2014/main" id="{01AEC364-D570-4B4B-86C1-516E64094097}"/>
              </a:ext>
            </a:extLst>
          </p:cNvPr>
          <p:cNvPicPr>
            <a:picLocks noChangeAspect="1"/>
          </p:cNvPicPr>
          <p:nvPr/>
        </p:nvPicPr>
        <p:blipFill>
          <a:blip r:embed="rId3">
            <a:extLst>
              <a:ext uri="{28A0092B-C50C-407E-A947-70E740481C1C}">
                <a14:useLocalDpi xmlns:a14="http://schemas.microsoft.com/office/drawing/2010/main" val="0"/>
              </a:ext>
            </a:extLst>
          </a:blip>
          <a:srcRect l="8418" t="12637" r="20718" b="6046"/>
          <a:stretch>
            <a:fillRect/>
          </a:stretch>
        </p:blipFill>
        <p:spPr bwMode="auto">
          <a:xfrm>
            <a:off x="732502" y="2056655"/>
            <a:ext cx="6933572" cy="424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09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BA53CC3-9107-42B4-BBE3-69945EE8B12F}"/>
              </a:ext>
            </a:extLst>
          </p:cNvPr>
          <p:cNvSpPr>
            <a:spLocks noGrp="1" noChangeArrowheads="1"/>
          </p:cNvSpPr>
          <p:nvPr>
            <p:ph type="title"/>
          </p:nvPr>
        </p:nvSpPr>
        <p:spPr/>
        <p:txBody>
          <a:bodyPr>
            <a:normAutofit fontScale="90000"/>
          </a:bodyPr>
          <a:lstStyle/>
          <a:p>
            <a:pPr algn="ctr" eaLnBrk="1" hangingPunct="1"/>
            <a:r>
              <a:rPr lang="en-US" altLang="en-US" sz="4000" dirty="0">
                <a:latin typeface="Arial" panose="020B0604020202020204" pitchFamily="34" charset="0"/>
              </a:rPr>
              <a:t>§ </a:t>
            </a:r>
            <a:r>
              <a:rPr lang="en-US" altLang="en-US" sz="4000" b="1" dirty="0">
                <a:latin typeface="Arial" panose="020B0604020202020204" pitchFamily="34" charset="0"/>
              </a:rPr>
              <a:t>115C-254. Use of school buses by State militia or national guard</a:t>
            </a:r>
            <a:endParaRPr lang="en-US" altLang="en-US" sz="4000" dirty="0"/>
          </a:p>
        </p:txBody>
      </p:sp>
      <p:sp>
        <p:nvSpPr>
          <p:cNvPr id="24579" name="Rectangle 3">
            <a:extLst>
              <a:ext uri="{FF2B5EF4-FFF2-40B4-BE49-F238E27FC236}">
                <a16:creationId xmlns:a16="http://schemas.microsoft.com/office/drawing/2014/main" id="{F586D0C8-D51B-40FA-B898-44EB9049E9AF}"/>
              </a:ext>
            </a:extLst>
          </p:cNvPr>
          <p:cNvSpPr>
            <a:spLocks noGrp="1" noChangeArrowheads="1"/>
          </p:cNvSpPr>
          <p:nvPr>
            <p:ph type="body" idx="1"/>
          </p:nvPr>
        </p:nvSpPr>
        <p:spPr>
          <a:xfrm>
            <a:off x="685800" y="2209800"/>
            <a:ext cx="7772400" cy="3886200"/>
          </a:xfrm>
        </p:spPr>
        <p:txBody>
          <a:bodyPr/>
          <a:lstStyle/>
          <a:p>
            <a:pPr eaLnBrk="1" hangingPunct="1"/>
            <a:r>
              <a:rPr lang="en-US" altLang="en-US">
                <a:latin typeface="Arial" panose="020B0604020202020204" pitchFamily="34" charset="0"/>
              </a:rPr>
              <a:t>North Carolina State Defense Militia or the national guard to transport their members</a:t>
            </a:r>
          </a:p>
          <a:p>
            <a:pPr eaLnBrk="1" hangingPunct="1"/>
            <a:r>
              <a:rPr lang="en-US" altLang="en-US">
                <a:latin typeface="Arial" panose="020B0604020202020204" pitchFamily="34" charset="0"/>
              </a:rPr>
              <a:t>Expenses paid by the Militia or the guard</a:t>
            </a:r>
            <a:endParaRPr lang="en-US" altLang="en-US"/>
          </a:p>
          <a:p>
            <a:pPr eaLnBrk="1" hangingPunct="1"/>
            <a:endParaRPr lang="en-US" altLang="en-US"/>
          </a:p>
        </p:txBody>
      </p:sp>
    </p:spTree>
    <p:extLst>
      <p:ext uri="{BB962C8B-B14F-4D97-AF65-F5344CB8AC3E}">
        <p14:creationId xmlns:p14="http://schemas.microsoft.com/office/powerpoint/2010/main" val="368262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7DAF5CA-2100-4EFA-A7B2-E20D4234D6EA}"/>
              </a:ext>
            </a:extLst>
          </p:cNvPr>
          <p:cNvSpPr>
            <a:spLocks noGrp="1" noChangeArrowheads="1"/>
          </p:cNvSpPr>
          <p:nvPr>
            <p:ph type="title"/>
          </p:nvPr>
        </p:nvSpPr>
        <p:spPr/>
        <p:txBody>
          <a:bodyPr>
            <a:normAutofit fontScale="90000"/>
          </a:bodyPr>
          <a:lstStyle/>
          <a:p>
            <a:pPr algn="ctr" eaLnBrk="1" hangingPunct="1"/>
            <a:r>
              <a:rPr lang="en-US" altLang="en-US" sz="3200" dirty="0">
                <a:latin typeface="Arial" panose="020B0604020202020204" pitchFamily="34" charset="0"/>
              </a:rPr>
              <a:t>§</a:t>
            </a:r>
            <a:r>
              <a:rPr lang="en-US" altLang="en-US" sz="3200" b="1" dirty="0">
                <a:latin typeface="Arial" panose="020B0604020202020204" pitchFamily="34" charset="0"/>
              </a:rPr>
              <a:t>115C-255. Liability insurance and waiver of immunity as to certain acts of bus drivers.</a:t>
            </a:r>
            <a:r>
              <a:rPr lang="en-US" altLang="en-US" sz="3200" dirty="0">
                <a:latin typeface="Arial" panose="020B0604020202020204" pitchFamily="34" charset="0"/>
              </a:rPr>
              <a:t> </a:t>
            </a:r>
            <a:endParaRPr lang="en-US" altLang="en-US" sz="3200" dirty="0"/>
          </a:p>
        </p:txBody>
      </p:sp>
      <p:sp>
        <p:nvSpPr>
          <p:cNvPr id="25603" name="Rectangle 3">
            <a:extLst>
              <a:ext uri="{FF2B5EF4-FFF2-40B4-BE49-F238E27FC236}">
                <a16:creationId xmlns:a16="http://schemas.microsoft.com/office/drawing/2014/main" id="{B70FE103-58FB-4B97-99ED-FE38E0BEF1DE}"/>
              </a:ext>
            </a:extLst>
          </p:cNvPr>
          <p:cNvSpPr>
            <a:spLocks noGrp="1" noChangeArrowheads="1"/>
          </p:cNvSpPr>
          <p:nvPr>
            <p:ph type="body" idx="1"/>
          </p:nvPr>
        </p:nvSpPr>
        <p:spPr/>
        <p:txBody>
          <a:bodyPr/>
          <a:lstStyle/>
          <a:p>
            <a:pPr eaLnBrk="1" hangingPunct="1"/>
            <a:r>
              <a:rPr lang="en-US" altLang="en-US" dirty="0"/>
              <a:t>Ref – 115C-42 applicable except when vehicles are operated with funds from State Public School Fund; </a:t>
            </a:r>
          </a:p>
          <a:p>
            <a:pPr eaLnBrk="1" hangingPunct="1"/>
            <a:r>
              <a:rPr lang="en-US" altLang="en-US" dirty="0"/>
              <a:t>115C-42 is regarding waiving governmental immunity w/ the purchase of insurance</a:t>
            </a:r>
          </a:p>
          <a:p>
            <a:pPr lvl="1"/>
            <a:r>
              <a:rPr lang="en-US" altLang="en-US" dirty="0"/>
              <a:t>Limits liability to amount of insurance in those instances</a:t>
            </a:r>
          </a:p>
        </p:txBody>
      </p:sp>
    </p:spTree>
    <p:extLst>
      <p:ext uri="{BB962C8B-B14F-4D97-AF65-F5344CB8AC3E}">
        <p14:creationId xmlns:p14="http://schemas.microsoft.com/office/powerpoint/2010/main" val="150677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BF665F-FF27-4DCD-89D6-BF4CDC08637D}"/>
              </a:ext>
            </a:extLst>
          </p:cNvPr>
          <p:cNvSpPr>
            <a:spLocks noGrp="1" noChangeArrowheads="1"/>
          </p:cNvSpPr>
          <p:nvPr>
            <p:ph type="title"/>
          </p:nvPr>
        </p:nvSpPr>
        <p:spPr>
          <a:xfrm>
            <a:off x="628650" y="365126"/>
            <a:ext cx="7886700" cy="1102947"/>
          </a:xfrm>
        </p:spPr>
        <p:txBody>
          <a:bodyPr>
            <a:normAutofit fontScale="90000"/>
          </a:bodyPr>
          <a:lstStyle/>
          <a:p>
            <a:pPr algn="ctr" eaLnBrk="1" hangingPunct="1"/>
            <a:r>
              <a:rPr lang="en-US" altLang="en-US" dirty="0">
                <a:latin typeface="Arial" panose="020B0604020202020204" pitchFamily="34" charset="0"/>
              </a:rPr>
              <a:t>§</a:t>
            </a:r>
            <a:r>
              <a:rPr lang="en-US" altLang="en-US" b="1" dirty="0">
                <a:latin typeface="Arial" panose="020B0604020202020204" pitchFamily="34" charset="0"/>
              </a:rPr>
              <a:t>115C 256-262</a:t>
            </a:r>
            <a:br>
              <a:rPr lang="en-US" altLang="en-US" dirty="0"/>
            </a:br>
            <a:endParaRPr lang="en-US" altLang="en-US" dirty="0"/>
          </a:p>
        </p:txBody>
      </p:sp>
      <p:sp>
        <p:nvSpPr>
          <p:cNvPr id="26627" name="Rectangle 3">
            <a:extLst>
              <a:ext uri="{FF2B5EF4-FFF2-40B4-BE49-F238E27FC236}">
                <a16:creationId xmlns:a16="http://schemas.microsoft.com/office/drawing/2014/main" id="{DBFDEB68-1DD6-4F61-92E6-F14E7B2431B7}"/>
              </a:ext>
            </a:extLst>
          </p:cNvPr>
          <p:cNvSpPr>
            <a:spLocks noGrp="1" noChangeArrowheads="1"/>
          </p:cNvSpPr>
          <p:nvPr>
            <p:ph type="body" idx="1"/>
          </p:nvPr>
        </p:nvSpPr>
        <p:spPr>
          <a:xfrm>
            <a:off x="628650" y="1468073"/>
            <a:ext cx="7886700" cy="4708890"/>
          </a:xfrm>
        </p:spPr>
        <p:txBody>
          <a:bodyPr>
            <a:normAutofit/>
          </a:bodyPr>
          <a:lstStyle/>
          <a:p>
            <a:pPr eaLnBrk="1" hangingPunct="1">
              <a:lnSpc>
                <a:spcPct val="90000"/>
              </a:lnSpc>
            </a:pPr>
            <a:r>
              <a:rPr lang="en-US" altLang="en-US" sz="2800" dirty="0">
                <a:latin typeface="Arial" panose="020B0604020202020204" pitchFamily="34" charset="0"/>
              </a:rPr>
              <a:t>§</a:t>
            </a:r>
            <a:r>
              <a:rPr lang="en-US" altLang="en-US" sz="2800" b="1" dirty="0">
                <a:latin typeface="Arial" panose="020B0604020202020204" pitchFamily="34" charset="0"/>
              </a:rPr>
              <a:t>115C-256. School bus drivers under Workers' Compensation Act</a:t>
            </a:r>
            <a:r>
              <a:rPr lang="en-US" altLang="en-US" sz="2800" dirty="0">
                <a:latin typeface="Arial" panose="020B0604020202020204" pitchFamily="34" charset="0"/>
              </a:rPr>
              <a:t>. </a:t>
            </a:r>
            <a:endParaRPr lang="en-US" altLang="en-US" sz="2800" dirty="0"/>
          </a:p>
          <a:p>
            <a:pPr eaLnBrk="1" hangingPunct="1">
              <a:lnSpc>
                <a:spcPct val="90000"/>
              </a:lnSpc>
            </a:pPr>
            <a:r>
              <a:rPr lang="en-US" altLang="en-US" sz="2800" dirty="0">
                <a:latin typeface="Arial" panose="020B0604020202020204" pitchFamily="34" charset="0"/>
              </a:rPr>
              <a:t>§ </a:t>
            </a:r>
            <a:r>
              <a:rPr lang="en-US" altLang="en-US" sz="2800" b="1" dirty="0">
                <a:latin typeface="Arial" panose="020B0604020202020204" pitchFamily="34" charset="0"/>
              </a:rPr>
              <a:t>115C-257. Attorney General to pay claims</a:t>
            </a:r>
          </a:p>
          <a:p>
            <a:pPr lvl="1" eaLnBrk="1" hangingPunct="1">
              <a:lnSpc>
                <a:spcPct val="90000"/>
              </a:lnSpc>
            </a:pPr>
            <a:r>
              <a:rPr lang="en-US" altLang="en-US" sz="2400" dirty="0"/>
              <a:t>Medical up to $3000 for pupils injured</a:t>
            </a:r>
          </a:p>
          <a:p>
            <a:pPr eaLnBrk="1" hangingPunct="1">
              <a:lnSpc>
                <a:spcPct val="90000"/>
              </a:lnSpc>
            </a:pPr>
            <a:r>
              <a:rPr lang="en-US" altLang="en-US" sz="2800" dirty="0">
                <a:latin typeface="Arial" panose="020B0604020202020204" pitchFamily="34" charset="0"/>
              </a:rPr>
              <a:t>§</a:t>
            </a:r>
            <a:r>
              <a:rPr lang="en-US" altLang="en-US" sz="2800" b="1" dirty="0">
                <a:latin typeface="Arial" panose="020B0604020202020204" pitchFamily="34" charset="0"/>
              </a:rPr>
              <a:t>115C-258. Provisions regarding payment</a:t>
            </a:r>
          </a:p>
          <a:p>
            <a:pPr lvl="1" eaLnBrk="1" hangingPunct="1">
              <a:lnSpc>
                <a:spcPct val="90000"/>
              </a:lnSpc>
            </a:pPr>
            <a:r>
              <a:rPr lang="en-US" altLang="en-US" sz="2400" dirty="0"/>
              <a:t>Regardless of liability or negligence</a:t>
            </a:r>
          </a:p>
          <a:p>
            <a:pPr eaLnBrk="1" hangingPunct="1">
              <a:lnSpc>
                <a:spcPct val="90000"/>
              </a:lnSpc>
            </a:pPr>
            <a:r>
              <a:rPr lang="en-US" altLang="en-US" sz="2800" dirty="0">
                <a:latin typeface="Arial" panose="020B0604020202020204" pitchFamily="34" charset="0"/>
              </a:rPr>
              <a:t>§</a:t>
            </a:r>
            <a:r>
              <a:rPr lang="en-US" altLang="en-US" sz="2800" b="1" dirty="0">
                <a:latin typeface="Arial" panose="020B0604020202020204" pitchFamily="34" charset="0"/>
              </a:rPr>
              <a:t>115C-259. Claims must be filed within one year</a:t>
            </a:r>
          </a:p>
          <a:p>
            <a:pPr eaLnBrk="1" hangingPunct="1">
              <a:lnSpc>
                <a:spcPct val="90000"/>
              </a:lnSpc>
            </a:pPr>
            <a:r>
              <a:rPr lang="en-US" altLang="en-US" sz="2800" b="1" dirty="0">
                <a:latin typeface="Arial" panose="020B0604020202020204" pitchFamily="34" charset="0"/>
              </a:rPr>
              <a:t>§115C-262. Liability insurance and tort liability (subject to 115C-42)</a:t>
            </a:r>
            <a:endParaRPr lang="en-US" altLang="en-US" sz="2800" dirty="0"/>
          </a:p>
        </p:txBody>
      </p:sp>
    </p:spTree>
    <p:extLst>
      <p:ext uri="{BB962C8B-B14F-4D97-AF65-F5344CB8AC3E}">
        <p14:creationId xmlns:p14="http://schemas.microsoft.com/office/powerpoint/2010/main" val="349101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DE96B52-7551-4B92-97EA-E01AB77BB393}"/>
              </a:ext>
            </a:extLst>
          </p:cNvPr>
          <p:cNvSpPr>
            <a:spLocks noGrp="1" noChangeArrowheads="1"/>
          </p:cNvSpPr>
          <p:nvPr>
            <p:ph type="title"/>
          </p:nvPr>
        </p:nvSpPr>
        <p:spPr/>
        <p:txBody>
          <a:bodyPr/>
          <a:lstStyle/>
          <a:p>
            <a:pPr eaLnBrk="1" hangingPunct="1"/>
            <a:r>
              <a:rPr lang="en-US" altLang="en-US" sz="4000"/>
              <a:t>115C-105.41 Students At-Risk of Academic Failure</a:t>
            </a:r>
          </a:p>
        </p:txBody>
      </p:sp>
      <p:sp>
        <p:nvSpPr>
          <p:cNvPr id="27651" name="Rectangle 3">
            <a:extLst>
              <a:ext uri="{FF2B5EF4-FFF2-40B4-BE49-F238E27FC236}">
                <a16:creationId xmlns:a16="http://schemas.microsoft.com/office/drawing/2014/main" id="{A035A758-975C-41BE-B08F-2737400FB7B9}"/>
              </a:ext>
            </a:extLst>
          </p:cNvPr>
          <p:cNvSpPr>
            <a:spLocks noGrp="1" noChangeArrowheads="1"/>
          </p:cNvSpPr>
          <p:nvPr>
            <p:ph type="body" idx="1"/>
          </p:nvPr>
        </p:nvSpPr>
        <p:spPr/>
        <p:txBody>
          <a:bodyPr/>
          <a:lstStyle/>
          <a:p>
            <a:pPr marL="0" eaLnBrk="1" hangingPunct="1">
              <a:lnSpc>
                <a:spcPct val="80000"/>
              </a:lnSpc>
              <a:spcBef>
                <a:spcPts val="0"/>
              </a:spcBef>
              <a:buFontTx/>
              <a:buNone/>
            </a:pPr>
            <a:r>
              <a:rPr lang="en-US" altLang="en-US" sz="2000" dirty="0"/>
              <a:t>Formerly this required personal education plans for some students </a:t>
            </a:r>
            <a:r>
              <a:rPr lang="en-US" altLang="en-US" sz="2000" dirty="0">
                <a:latin typeface="Arial" panose="020B0604020202020204" pitchFamily="34" charset="0"/>
              </a:rPr>
              <a:t>and</a:t>
            </a:r>
            <a:r>
              <a:rPr lang="en-US" altLang="en-US" sz="2000" dirty="0"/>
              <a:t> transportation for all students to implement those plans at no cost to students.</a:t>
            </a:r>
          </a:p>
          <a:p>
            <a:pPr eaLnBrk="1" hangingPunct="1">
              <a:lnSpc>
                <a:spcPct val="80000"/>
              </a:lnSpc>
              <a:buFontTx/>
              <a:buNone/>
            </a:pPr>
            <a:endParaRPr lang="en-US" altLang="en-US" sz="2000" dirty="0"/>
          </a:p>
          <a:p>
            <a:pPr eaLnBrk="1" hangingPunct="1">
              <a:lnSpc>
                <a:spcPct val="80000"/>
              </a:lnSpc>
              <a:buFontTx/>
              <a:buNone/>
            </a:pPr>
            <a:r>
              <a:rPr lang="en-US" altLang="en-US" sz="2000" dirty="0"/>
              <a:t>These components were removed in 2015. </a:t>
            </a:r>
          </a:p>
        </p:txBody>
      </p:sp>
    </p:spTree>
    <p:extLst>
      <p:ext uri="{BB962C8B-B14F-4D97-AF65-F5344CB8AC3E}">
        <p14:creationId xmlns:p14="http://schemas.microsoft.com/office/powerpoint/2010/main" val="285447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F0E18E7-5AB7-4EC2-8B19-73B1733660F1}"/>
              </a:ext>
            </a:extLst>
          </p:cNvPr>
          <p:cNvSpPr>
            <a:spLocks noGrp="1" noChangeArrowheads="1"/>
          </p:cNvSpPr>
          <p:nvPr>
            <p:ph type="title"/>
          </p:nvPr>
        </p:nvSpPr>
        <p:spPr>
          <a:xfrm>
            <a:off x="170882" y="3883821"/>
            <a:ext cx="8788560" cy="2294213"/>
          </a:xfrm>
        </p:spPr>
        <p:txBody>
          <a:bodyPr/>
          <a:lstStyle/>
          <a:p>
            <a:pPr algn="ctr">
              <a:defRPr/>
            </a:pPr>
            <a:r>
              <a:rPr lang="en-US" altLang="en-US" dirty="0"/>
              <a:t>Motor Vehicle Laws</a:t>
            </a:r>
            <a:br>
              <a:rPr lang="en-US" altLang="en-US" dirty="0"/>
            </a:br>
            <a:r>
              <a:rPr lang="en-US" altLang="en-US" dirty="0"/>
              <a:t>Impacting Pupil Transportation</a:t>
            </a:r>
          </a:p>
        </p:txBody>
      </p:sp>
      <p:pic>
        <p:nvPicPr>
          <p:cNvPr id="3" name="Picture 2" descr="A police car driving on a road&#10;&#10;Description automatically generated with medium confidence">
            <a:extLst>
              <a:ext uri="{FF2B5EF4-FFF2-40B4-BE49-F238E27FC236}">
                <a16:creationId xmlns:a16="http://schemas.microsoft.com/office/drawing/2014/main" id="{569D495F-5C7E-4280-B4BD-7ABBE2DCCC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97241" y="145060"/>
            <a:ext cx="5934075" cy="3581400"/>
          </a:xfrm>
          <a:prstGeom prst="rect">
            <a:avLst/>
          </a:prstGeom>
        </p:spPr>
      </p:pic>
      <p:sp>
        <p:nvSpPr>
          <p:cNvPr id="4" name="TextBox 3">
            <a:extLst>
              <a:ext uri="{FF2B5EF4-FFF2-40B4-BE49-F238E27FC236}">
                <a16:creationId xmlns:a16="http://schemas.microsoft.com/office/drawing/2014/main" id="{69779309-0CB5-4704-80BE-702631A6ECD2}"/>
              </a:ext>
            </a:extLst>
          </p:cNvPr>
          <p:cNvSpPr txBox="1"/>
          <p:nvPr/>
        </p:nvSpPr>
        <p:spPr>
          <a:xfrm>
            <a:off x="1697241" y="3768405"/>
            <a:ext cx="5934075" cy="230832"/>
          </a:xfrm>
          <a:prstGeom prst="rect">
            <a:avLst/>
          </a:prstGeom>
          <a:noFill/>
        </p:spPr>
        <p:txBody>
          <a:bodyPr wrap="square" rtlCol="0">
            <a:spAutoFit/>
          </a:bodyPr>
          <a:lstStyle/>
          <a:p>
            <a:r>
              <a:rPr lang="en-US" sz="900">
                <a:hlinkClick r:id="rId3" tooltip="https://www.automoblog.net/2011/08/05/the-craziest-car-laws-on-the-land-part-2/"/>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63657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A668-84DD-4C4A-A400-784B0BF1CD5A}"/>
              </a:ext>
            </a:extLst>
          </p:cNvPr>
          <p:cNvSpPr>
            <a:spLocks noGrp="1"/>
          </p:cNvSpPr>
          <p:nvPr>
            <p:ph type="title"/>
          </p:nvPr>
        </p:nvSpPr>
        <p:spPr/>
        <p:txBody>
          <a:bodyPr/>
          <a:lstStyle/>
          <a:p>
            <a:pPr algn="ctr"/>
            <a:r>
              <a:rPr lang="en-US" dirty="0"/>
              <a:t>NC General Statute §115C</a:t>
            </a:r>
          </a:p>
        </p:txBody>
      </p:sp>
      <p:graphicFrame>
        <p:nvGraphicFramePr>
          <p:cNvPr id="10" name="Content Placeholder 2">
            <a:extLst>
              <a:ext uri="{FF2B5EF4-FFF2-40B4-BE49-F238E27FC236}">
                <a16:creationId xmlns:a16="http://schemas.microsoft.com/office/drawing/2014/main" id="{6836938E-D989-4ABE-8CC3-14FC01C667FA}"/>
              </a:ext>
            </a:extLst>
          </p:cNvPr>
          <p:cNvGraphicFramePr>
            <a:graphicFrameLocks noGrp="1"/>
          </p:cNvGraphicFramePr>
          <p:nvPr>
            <p:ph sz="half" idx="1"/>
            <p:extLst>
              <p:ext uri="{D42A27DB-BD31-4B8C-83A1-F6EECF244321}">
                <p14:modId xmlns:p14="http://schemas.microsoft.com/office/powerpoint/2010/main" val="1498735780"/>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A stack of books&#10;&#10;Description automatically generated with low confidence">
            <a:extLst>
              <a:ext uri="{FF2B5EF4-FFF2-40B4-BE49-F238E27FC236}">
                <a16:creationId xmlns:a16="http://schemas.microsoft.com/office/drawing/2014/main" id="{EA187214-D461-4036-AF04-28F1632C7A28}"/>
              </a:ext>
            </a:extLst>
          </p:cNvPr>
          <p:cNvPicPr>
            <a:picLocks noGrp="1" noChangeAspect="1"/>
          </p:cNvPicPr>
          <p:nvPr>
            <p:ph sz="half" idx="2"/>
          </p:nvPr>
        </p:nvPicPr>
        <p:blipFill>
          <a:blip r:embed="rId7">
            <a:extLst>
              <a:ext uri="{837473B0-CC2E-450A-ABE3-18F120FF3D39}">
                <a1611:picAttrSrcUrl xmlns:a1611="http://schemas.microsoft.com/office/drawing/2016/11/main" r:id="rId8"/>
              </a:ext>
            </a:extLst>
          </a:blip>
          <a:stretch>
            <a:fillRect/>
          </a:stretch>
        </p:blipFill>
        <p:spPr>
          <a:xfrm>
            <a:off x="4629150" y="1712017"/>
            <a:ext cx="3886200" cy="1860518"/>
          </a:xfrm>
        </p:spPr>
      </p:pic>
      <p:sp>
        <p:nvSpPr>
          <p:cNvPr id="5" name="Slide Number Placeholder 4">
            <a:extLst>
              <a:ext uri="{FF2B5EF4-FFF2-40B4-BE49-F238E27FC236}">
                <a16:creationId xmlns:a16="http://schemas.microsoft.com/office/drawing/2014/main" id="{5C2742F0-AE0D-6149-AFB7-53C323E89767}"/>
              </a:ext>
            </a:extLst>
          </p:cNvPr>
          <p:cNvSpPr>
            <a:spLocks noGrp="1"/>
          </p:cNvSpPr>
          <p:nvPr>
            <p:ph type="sldNum" sz="quarter" idx="10"/>
          </p:nvPr>
        </p:nvSpPr>
        <p:spPr/>
        <p:txBody>
          <a:bodyPr/>
          <a:lstStyle/>
          <a:p>
            <a:fld id="{4944B7B2-FFA2-5148-A472-BF046BD89520}" type="slidenum">
              <a:rPr lang="en-US" smtClean="0"/>
              <a:pPr/>
              <a:t>3</a:t>
            </a:fld>
            <a:endParaRPr lang="en-US" dirty="0"/>
          </a:p>
        </p:txBody>
      </p:sp>
      <p:sp>
        <p:nvSpPr>
          <p:cNvPr id="8" name="TextBox 7">
            <a:extLst>
              <a:ext uri="{FF2B5EF4-FFF2-40B4-BE49-F238E27FC236}">
                <a16:creationId xmlns:a16="http://schemas.microsoft.com/office/drawing/2014/main" id="{C42ECFEA-824E-4F7A-800B-CAFD3D9ABCE1}"/>
              </a:ext>
            </a:extLst>
          </p:cNvPr>
          <p:cNvSpPr txBox="1"/>
          <p:nvPr/>
        </p:nvSpPr>
        <p:spPr>
          <a:xfrm>
            <a:off x="4973098" y="3580372"/>
            <a:ext cx="3886200" cy="230832"/>
          </a:xfrm>
          <a:prstGeom prst="rect">
            <a:avLst/>
          </a:prstGeom>
          <a:noFill/>
        </p:spPr>
        <p:txBody>
          <a:bodyPr wrap="square" rtlCol="0">
            <a:spAutoFit/>
          </a:bodyPr>
          <a:lstStyle/>
          <a:p>
            <a:r>
              <a:rPr lang="en-US" sz="900" dirty="0">
                <a:hlinkClick r:id="rId8" tooltip="http://2016.igem.org/Team:Tianjin/Community/Law"/>
              </a:rPr>
              <a:t>This Photo</a:t>
            </a:r>
            <a:r>
              <a:rPr lang="en-US" sz="900" dirty="0"/>
              <a:t> by Unknown Author is licensed under </a:t>
            </a:r>
            <a:r>
              <a:rPr lang="en-US" sz="900" dirty="0">
                <a:hlinkClick r:id="rId9" tooltip="https://creativecommons.org/licenses/by/3.0/"/>
              </a:rPr>
              <a:t>CC BY</a:t>
            </a:r>
            <a:endParaRPr lang="en-US" sz="900" dirty="0"/>
          </a:p>
        </p:txBody>
      </p:sp>
      <p:sp>
        <p:nvSpPr>
          <p:cNvPr id="9" name="TextBox 8">
            <a:extLst>
              <a:ext uri="{FF2B5EF4-FFF2-40B4-BE49-F238E27FC236}">
                <a16:creationId xmlns:a16="http://schemas.microsoft.com/office/drawing/2014/main" id="{0720BC7D-D129-95FD-1EC2-DEC5CA513FC5}"/>
              </a:ext>
            </a:extLst>
          </p:cNvPr>
          <p:cNvSpPr txBox="1"/>
          <p:nvPr/>
        </p:nvSpPr>
        <p:spPr>
          <a:xfrm>
            <a:off x="4747382" y="4001294"/>
            <a:ext cx="3649735" cy="2308324"/>
          </a:xfrm>
          <a:prstGeom prst="rect">
            <a:avLst/>
          </a:prstGeom>
          <a:noFill/>
        </p:spPr>
        <p:txBody>
          <a:bodyPr wrap="square" rtlCol="0">
            <a:spAutoFit/>
          </a:bodyPr>
          <a:lstStyle/>
          <a:p>
            <a:r>
              <a:rPr lang="en-US" b="1" dirty="0"/>
              <a:t>NOTE: </a:t>
            </a:r>
            <a:r>
              <a:rPr lang="en-US" dirty="0"/>
              <a:t>This presentation is a review of Statute, Rules, and Policy. It is a guide for what exists, not a full analysis or interpretation of the original texts and the full text should always be consulted with a local BOE attorney.</a:t>
            </a:r>
          </a:p>
        </p:txBody>
      </p:sp>
    </p:spTree>
    <p:extLst>
      <p:ext uri="{BB962C8B-B14F-4D97-AF65-F5344CB8AC3E}">
        <p14:creationId xmlns:p14="http://schemas.microsoft.com/office/powerpoint/2010/main" val="325077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CA32A7D-10E0-41F5-9B4C-0E547C2F0A6E}"/>
              </a:ext>
            </a:extLst>
          </p:cNvPr>
          <p:cNvSpPr>
            <a:spLocks noGrp="1" noChangeArrowheads="1"/>
          </p:cNvSpPr>
          <p:nvPr>
            <p:ph type="title"/>
          </p:nvPr>
        </p:nvSpPr>
        <p:spPr>
          <a:xfrm>
            <a:off x="685800" y="243281"/>
            <a:ext cx="7772400" cy="1143000"/>
          </a:xfrm>
        </p:spPr>
        <p:txBody>
          <a:bodyPr/>
          <a:lstStyle/>
          <a:p>
            <a:pPr algn="ctr" eaLnBrk="1" hangingPunct="1"/>
            <a:r>
              <a:rPr lang="en-US" altLang="en-US" b="1" dirty="0">
                <a:latin typeface="Arial Unicode MS" pitchFamily="34" charset="-128"/>
              </a:rPr>
              <a:t>§ 20-4.01. Definitions</a:t>
            </a:r>
            <a:r>
              <a:rPr lang="en-US" altLang="en-US" dirty="0"/>
              <a:t> 	</a:t>
            </a:r>
          </a:p>
        </p:txBody>
      </p:sp>
      <p:sp>
        <p:nvSpPr>
          <p:cNvPr id="29699" name="Rectangle 3">
            <a:extLst>
              <a:ext uri="{FF2B5EF4-FFF2-40B4-BE49-F238E27FC236}">
                <a16:creationId xmlns:a16="http://schemas.microsoft.com/office/drawing/2014/main" id="{A9A3F5D3-E116-45B0-B525-68E759C1B1C0}"/>
              </a:ext>
            </a:extLst>
          </p:cNvPr>
          <p:cNvSpPr>
            <a:spLocks noGrp="1" noChangeArrowheads="1"/>
          </p:cNvSpPr>
          <p:nvPr>
            <p:ph type="body" idx="1"/>
          </p:nvPr>
        </p:nvSpPr>
        <p:spPr>
          <a:xfrm>
            <a:off x="0" y="1493240"/>
            <a:ext cx="9144000" cy="4983760"/>
          </a:xfrm>
        </p:spPr>
        <p:txBody>
          <a:bodyPr/>
          <a:lstStyle/>
          <a:p>
            <a:pPr eaLnBrk="1" hangingPunct="1">
              <a:lnSpc>
                <a:spcPct val="90000"/>
              </a:lnSpc>
            </a:pPr>
            <a:r>
              <a:rPr lang="en-US" altLang="en-US" sz="2400" dirty="0">
                <a:latin typeface="Arial Unicode MS" pitchFamily="34" charset="-128"/>
              </a:rPr>
              <a:t>d3. School activity bus. - A vehicle, generally painted a different color from a school bus, whose primary purpose is to transport school students and others to or from a place for participation in an event other than regular classroom work. The term includes a public, private, or parochial vehicle that meets this description. </a:t>
            </a:r>
          </a:p>
          <a:p>
            <a:pPr eaLnBrk="1" hangingPunct="1">
              <a:lnSpc>
                <a:spcPct val="90000"/>
              </a:lnSpc>
            </a:pPr>
            <a:r>
              <a:rPr lang="en-US" altLang="en-US" sz="2400" dirty="0">
                <a:latin typeface="Arial Unicode MS" pitchFamily="34" charset="-128"/>
              </a:rPr>
              <a:t>d4. School bus. - </a:t>
            </a:r>
            <a:r>
              <a:rPr lang="en-US" altLang="en-US" sz="2400" dirty="0">
                <a:latin typeface="Arial" panose="020B0604020202020204" pitchFamily="34" charset="0"/>
                <a:cs typeface="Arial" panose="020B0604020202020204" pitchFamily="34" charset="0"/>
              </a:rPr>
              <a:t>A vehicle whose primary purpose is to transport school students over an established route to and from school for the regularly scheduled school day, that is equipped with alternately flashing red lights on the front and rear and a mechanical stop signal, </a:t>
            </a:r>
            <a:r>
              <a:rPr lang="en-US" altLang="en-US" sz="2400" u="sng" dirty="0">
                <a:latin typeface="Arial" panose="020B0604020202020204" pitchFamily="34" charset="0"/>
                <a:cs typeface="Arial" panose="020B0604020202020204" pitchFamily="34" charset="0"/>
              </a:rPr>
              <a:t>that is painted primarily yellow below the roofline</a:t>
            </a:r>
            <a:r>
              <a:rPr lang="en-US" altLang="en-US" sz="2400" dirty="0">
                <a:latin typeface="Arial" panose="020B0604020202020204" pitchFamily="34" charset="0"/>
                <a:cs typeface="Arial" panose="020B0604020202020204" pitchFamily="34" charset="0"/>
              </a:rPr>
              <a:t>  and that bears the </a:t>
            </a:r>
            <a:r>
              <a:rPr lang="en-US" altLang="en-US" sz="2400" u="sng" dirty="0">
                <a:latin typeface="Arial" panose="020B0604020202020204" pitchFamily="34" charset="0"/>
                <a:cs typeface="Arial" panose="020B0604020202020204" pitchFamily="34" charset="0"/>
              </a:rPr>
              <a:t>plainly visible words</a:t>
            </a:r>
            <a:r>
              <a:rPr lang="en-US" altLang="en-US" sz="2400" dirty="0">
                <a:latin typeface="Arial" panose="020B0604020202020204" pitchFamily="34" charset="0"/>
                <a:cs typeface="Arial" panose="020B0604020202020204" pitchFamily="34" charset="0"/>
              </a:rPr>
              <a:t> "School Bus" on the front and rear. The term includes a public, private, or parochial vehicle that meets this description. </a:t>
            </a:r>
          </a:p>
        </p:txBody>
      </p:sp>
    </p:spTree>
    <p:extLst>
      <p:ext uri="{BB962C8B-B14F-4D97-AF65-F5344CB8AC3E}">
        <p14:creationId xmlns:p14="http://schemas.microsoft.com/office/powerpoint/2010/main" val="42992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597FF59-B609-4E38-88C4-9FE876833FC1}"/>
              </a:ext>
            </a:extLst>
          </p:cNvPr>
          <p:cNvSpPr>
            <a:spLocks noGrp="1" noChangeArrowheads="1"/>
          </p:cNvSpPr>
          <p:nvPr>
            <p:ph type="title"/>
          </p:nvPr>
        </p:nvSpPr>
        <p:spPr>
          <a:xfrm>
            <a:off x="685800" y="228600"/>
            <a:ext cx="7772400" cy="1143000"/>
          </a:xfrm>
        </p:spPr>
        <p:txBody>
          <a:bodyPr>
            <a:normAutofit fontScale="90000"/>
          </a:bodyPr>
          <a:lstStyle/>
          <a:p>
            <a:pPr algn="ctr" eaLnBrk="1" hangingPunct="1"/>
            <a:r>
              <a:rPr lang="en-US" altLang="en-US" sz="4000" dirty="0"/>
              <a:t>§ 20‑137.4</a:t>
            </a:r>
            <a:br>
              <a:rPr lang="en-US" altLang="en-US" sz="4000" dirty="0"/>
            </a:br>
            <a:r>
              <a:rPr lang="en-US" altLang="en-US" sz="4000" dirty="0"/>
              <a:t>  Unlawful use of a mobile phone. </a:t>
            </a:r>
          </a:p>
        </p:txBody>
      </p:sp>
      <p:sp>
        <p:nvSpPr>
          <p:cNvPr id="30723" name="Rectangle 3">
            <a:extLst>
              <a:ext uri="{FF2B5EF4-FFF2-40B4-BE49-F238E27FC236}">
                <a16:creationId xmlns:a16="http://schemas.microsoft.com/office/drawing/2014/main" id="{734D8C18-2595-4EFA-9132-D20485B6CED9}"/>
              </a:ext>
            </a:extLst>
          </p:cNvPr>
          <p:cNvSpPr>
            <a:spLocks noGrp="1" noChangeArrowheads="1"/>
          </p:cNvSpPr>
          <p:nvPr>
            <p:ph type="body" idx="1"/>
          </p:nvPr>
        </p:nvSpPr>
        <p:spPr>
          <a:xfrm>
            <a:off x="381000" y="1447800"/>
            <a:ext cx="8534400" cy="5105400"/>
          </a:xfrm>
        </p:spPr>
        <p:txBody>
          <a:bodyPr/>
          <a:lstStyle/>
          <a:p>
            <a:pPr eaLnBrk="1" hangingPunct="1">
              <a:lnSpc>
                <a:spcPct val="80000"/>
              </a:lnSpc>
            </a:pPr>
            <a:r>
              <a:rPr lang="en-US" altLang="en-US" sz="2400" dirty="0"/>
              <a:t>Covers more than you think</a:t>
            </a:r>
          </a:p>
          <a:p>
            <a:pPr lvl="1" eaLnBrk="1" hangingPunct="1">
              <a:lnSpc>
                <a:spcPct val="80000"/>
              </a:lnSpc>
            </a:pPr>
            <a:r>
              <a:rPr lang="en-US" altLang="en-US" sz="2000" dirty="0"/>
              <a:t>School and Activity Buses</a:t>
            </a:r>
          </a:p>
          <a:p>
            <a:pPr lvl="1" eaLnBrk="1" hangingPunct="1">
              <a:lnSpc>
                <a:spcPct val="80000"/>
              </a:lnSpc>
            </a:pPr>
            <a:r>
              <a:rPr lang="en-US" altLang="en-US" sz="2000" dirty="0"/>
              <a:t>“</a:t>
            </a:r>
            <a:r>
              <a:rPr lang="en-US" altLang="en-US" sz="2000" b="1" dirty="0"/>
              <a:t>any vehicle transporting public, private, or parochial school students for compensation”</a:t>
            </a:r>
          </a:p>
          <a:p>
            <a:pPr eaLnBrk="1" hangingPunct="1">
              <a:lnSpc>
                <a:spcPct val="80000"/>
              </a:lnSpc>
            </a:pPr>
            <a:r>
              <a:rPr lang="en-US" altLang="en-US" sz="2400" dirty="0"/>
              <a:t>“no person shall operate a school bus on a public street or highway or public vehicular area while using a mobile telephone or any additional technology associated with a mobile telephone while the school bus is </a:t>
            </a:r>
            <a:r>
              <a:rPr lang="en-US" altLang="en-US" sz="2400" b="1" dirty="0"/>
              <a:t>in motion</a:t>
            </a:r>
            <a:r>
              <a:rPr lang="en-US" altLang="en-US" sz="2400" dirty="0"/>
              <a:t>.”</a:t>
            </a:r>
          </a:p>
          <a:p>
            <a:pPr eaLnBrk="1" hangingPunct="1">
              <a:lnSpc>
                <a:spcPct val="80000"/>
              </a:lnSpc>
            </a:pPr>
            <a:r>
              <a:rPr lang="en-US" altLang="en-US" sz="2400" dirty="0"/>
              <a:t>EXCEPT for the sole purpose of communicating in an emergency situation.</a:t>
            </a:r>
          </a:p>
          <a:p>
            <a:pPr eaLnBrk="1" hangingPunct="1">
              <a:lnSpc>
                <a:spcPct val="80000"/>
              </a:lnSpc>
            </a:pPr>
            <a:r>
              <a:rPr lang="en-US" altLang="en-US" sz="2400" dirty="0"/>
              <a:t>Class 2 misdemeanor</a:t>
            </a:r>
          </a:p>
        </p:txBody>
      </p:sp>
    </p:spTree>
    <p:extLst>
      <p:ext uri="{BB962C8B-B14F-4D97-AF65-F5344CB8AC3E}">
        <p14:creationId xmlns:p14="http://schemas.microsoft.com/office/powerpoint/2010/main" val="426065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9B72F7E-3E5C-4F86-9B1A-4EB8D7A81885}"/>
              </a:ext>
            </a:extLst>
          </p:cNvPr>
          <p:cNvSpPr>
            <a:spLocks noGrp="1" noChangeArrowheads="1"/>
          </p:cNvSpPr>
          <p:nvPr>
            <p:ph type="title"/>
          </p:nvPr>
        </p:nvSpPr>
        <p:spPr/>
        <p:txBody>
          <a:bodyPr>
            <a:normAutofit fontScale="90000"/>
          </a:bodyPr>
          <a:lstStyle/>
          <a:p>
            <a:pPr algn="ctr"/>
            <a:r>
              <a:rPr lang="en-US" altLang="en-US" sz="3600" dirty="0"/>
              <a:t>§ 20-217.  Motor vehicles to stop for properly marked and designated school buses in certain instances; evidence of identity of driver.</a:t>
            </a:r>
          </a:p>
        </p:txBody>
      </p:sp>
      <p:sp>
        <p:nvSpPr>
          <p:cNvPr id="31747" name="Content Placeholder 2">
            <a:extLst>
              <a:ext uri="{FF2B5EF4-FFF2-40B4-BE49-F238E27FC236}">
                <a16:creationId xmlns:a16="http://schemas.microsoft.com/office/drawing/2014/main" id="{3FBD43DB-833D-4929-8CFE-210C708F79F9}"/>
              </a:ext>
            </a:extLst>
          </p:cNvPr>
          <p:cNvSpPr>
            <a:spLocks noGrp="1" noChangeArrowheads="1"/>
          </p:cNvSpPr>
          <p:nvPr>
            <p:ph idx="1"/>
          </p:nvPr>
        </p:nvSpPr>
        <p:spPr>
          <a:xfrm>
            <a:off x="685800" y="2438400"/>
            <a:ext cx="7772400" cy="3962400"/>
          </a:xfrm>
        </p:spPr>
        <p:txBody>
          <a:bodyPr>
            <a:normAutofit lnSpcReduction="10000"/>
          </a:bodyPr>
          <a:lstStyle/>
          <a:p>
            <a:r>
              <a:rPr lang="en-US" altLang="en-US" dirty="0"/>
              <a:t>When drivers have to stop</a:t>
            </a:r>
          </a:p>
          <a:p>
            <a:r>
              <a:rPr lang="en-US" altLang="en-US" dirty="0"/>
              <a:t>Covers Public and Private school buses</a:t>
            </a:r>
          </a:p>
          <a:p>
            <a:r>
              <a:rPr lang="en-US" altLang="en-US" dirty="0"/>
              <a:t>Penalties of increasing severity to offenders</a:t>
            </a:r>
          </a:p>
          <a:p>
            <a:r>
              <a:rPr lang="en-US" altLang="en-US" dirty="0"/>
              <a:t>Cameras can be used as evidence to prosecute violations</a:t>
            </a:r>
          </a:p>
          <a:p>
            <a:r>
              <a:rPr lang="en-US" altLang="en-US" dirty="0"/>
              <a:t>Unlawful to have students cross where traffic doesn’t have to stop (unlawful for driver and unlawful for principal/SI to authorize the driver to do so)</a:t>
            </a:r>
          </a:p>
          <a:p>
            <a:endParaRPr lang="en-US" altLang="en-US" dirty="0"/>
          </a:p>
          <a:p>
            <a:endParaRPr lang="en-US" altLang="en-US" dirty="0"/>
          </a:p>
        </p:txBody>
      </p:sp>
    </p:spTree>
    <p:extLst>
      <p:ext uri="{BB962C8B-B14F-4D97-AF65-F5344CB8AC3E}">
        <p14:creationId xmlns:p14="http://schemas.microsoft.com/office/powerpoint/2010/main" val="1178685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9B72F7E-3E5C-4F86-9B1A-4EB8D7A81885}"/>
              </a:ext>
            </a:extLst>
          </p:cNvPr>
          <p:cNvSpPr>
            <a:spLocks noGrp="1" noChangeArrowheads="1"/>
          </p:cNvSpPr>
          <p:nvPr>
            <p:ph type="title"/>
          </p:nvPr>
        </p:nvSpPr>
        <p:spPr/>
        <p:txBody>
          <a:bodyPr>
            <a:noAutofit/>
          </a:bodyPr>
          <a:lstStyle/>
          <a:p>
            <a:pPr algn="ctr"/>
            <a:r>
              <a:rPr lang="en-US" altLang="en-US" sz="2400" dirty="0"/>
              <a:t>§ 20-218.  Standard qualifications for school bus drivers; speed limit for school buses and school activity buses.</a:t>
            </a:r>
          </a:p>
        </p:txBody>
      </p:sp>
      <p:sp>
        <p:nvSpPr>
          <p:cNvPr id="31747" name="Content Placeholder 2">
            <a:extLst>
              <a:ext uri="{FF2B5EF4-FFF2-40B4-BE49-F238E27FC236}">
                <a16:creationId xmlns:a16="http://schemas.microsoft.com/office/drawing/2014/main" id="{3FBD43DB-833D-4929-8CFE-210C708F79F9}"/>
              </a:ext>
            </a:extLst>
          </p:cNvPr>
          <p:cNvSpPr>
            <a:spLocks noGrp="1" noChangeArrowheads="1"/>
          </p:cNvSpPr>
          <p:nvPr>
            <p:ph idx="1"/>
          </p:nvPr>
        </p:nvSpPr>
        <p:spPr>
          <a:xfrm>
            <a:off x="685800" y="1795245"/>
            <a:ext cx="7772400" cy="4605556"/>
          </a:xfrm>
        </p:spPr>
        <p:txBody>
          <a:bodyPr>
            <a:normAutofit fontScale="62500" lnSpcReduction="20000"/>
          </a:bodyPr>
          <a:lstStyle/>
          <a:p>
            <a:r>
              <a:rPr lang="en-US" altLang="en-US" dirty="0"/>
              <a:t>No one can drive a school bus with child passengers in NC unless:</a:t>
            </a:r>
          </a:p>
          <a:p>
            <a:pPr lvl="1"/>
            <a:r>
              <a:rPr lang="en-US" altLang="en-US" dirty="0"/>
              <a:t>Hold a certificate from DMV Commissioner and Director of Transportation or designees</a:t>
            </a:r>
          </a:p>
          <a:p>
            <a:pPr lvl="2"/>
            <a:r>
              <a:rPr lang="en-US" altLang="en-US" dirty="0"/>
              <a:t>Examined the driver</a:t>
            </a:r>
          </a:p>
          <a:p>
            <a:pPr lvl="2"/>
            <a:r>
              <a:rPr lang="en-US" altLang="en-US" dirty="0"/>
              <a:t>Fit and competent to drive</a:t>
            </a:r>
          </a:p>
          <a:p>
            <a:r>
              <a:rPr lang="en-US" altLang="en-US" dirty="0"/>
              <a:t>School bus drivers: </a:t>
            </a:r>
          </a:p>
          <a:p>
            <a:pPr lvl="1"/>
            <a:r>
              <a:rPr lang="en-US" altLang="en-US" dirty="0"/>
              <a:t>At least 18 years </a:t>
            </a:r>
          </a:p>
          <a:p>
            <a:pPr lvl="1"/>
            <a:r>
              <a:rPr lang="en-US" altLang="en-US" dirty="0"/>
              <a:t>Class A, B, C commercial driver’s license</a:t>
            </a:r>
          </a:p>
          <a:p>
            <a:pPr lvl="1"/>
            <a:r>
              <a:rPr lang="en-US" altLang="en-US" dirty="0"/>
              <a:t>School bus driver’s certificate as above</a:t>
            </a:r>
          </a:p>
          <a:p>
            <a:r>
              <a:rPr lang="en-US" altLang="en-US" dirty="0"/>
              <a:t>Activity bus drivers</a:t>
            </a:r>
          </a:p>
          <a:p>
            <a:pPr lvl="1"/>
            <a:r>
              <a:rPr lang="en-US" altLang="en-US" dirty="0"/>
              <a:t>Same OR license appropriate for the class of vehicle</a:t>
            </a:r>
          </a:p>
          <a:p>
            <a:pPr lvl="1"/>
            <a:r>
              <a:rPr lang="en-US" altLang="en-US" dirty="0"/>
              <a:t>Allows CDL w/ P and S endorsement holders to drive without a certificate potentially</a:t>
            </a:r>
          </a:p>
          <a:p>
            <a:pPr lvl="1"/>
            <a:r>
              <a:rPr lang="en-US" altLang="en-US" dirty="0"/>
              <a:t>Allows small (14 passenger + driver) buses to be driven by a non-commercial license holder</a:t>
            </a:r>
          </a:p>
          <a:p>
            <a:r>
              <a:rPr lang="en-US" altLang="en-US" dirty="0"/>
              <a:t>Speed Limits while occupied by students</a:t>
            </a:r>
          </a:p>
          <a:p>
            <a:pPr lvl="1"/>
            <a:r>
              <a:rPr lang="en-US" altLang="en-US" dirty="0"/>
              <a:t>45 Mph School Bus </a:t>
            </a:r>
          </a:p>
          <a:p>
            <a:pPr lvl="1"/>
            <a:r>
              <a:rPr lang="en-US" altLang="en-US"/>
              <a:t>55 Mph </a:t>
            </a:r>
            <a:r>
              <a:rPr lang="en-US" altLang="en-US" dirty="0"/>
              <a:t>Activity Bus</a:t>
            </a:r>
          </a:p>
          <a:p>
            <a:r>
              <a:rPr lang="en-US" altLang="en-US" dirty="0"/>
              <a:t>Any violation – Class 3 misdemeanor</a:t>
            </a:r>
          </a:p>
        </p:txBody>
      </p:sp>
    </p:spTree>
    <p:extLst>
      <p:ext uri="{BB962C8B-B14F-4D97-AF65-F5344CB8AC3E}">
        <p14:creationId xmlns:p14="http://schemas.microsoft.com/office/powerpoint/2010/main" val="99310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CBB4-B721-A849-868D-A4531D961FEE}"/>
              </a:ext>
            </a:extLst>
          </p:cNvPr>
          <p:cNvSpPr>
            <a:spLocks noGrp="1"/>
          </p:cNvSpPr>
          <p:nvPr>
            <p:ph type="title"/>
          </p:nvPr>
        </p:nvSpPr>
        <p:spPr>
          <a:xfrm>
            <a:off x="300995" y="4890782"/>
            <a:ext cx="7886700" cy="987481"/>
          </a:xfrm>
        </p:spPr>
        <p:txBody>
          <a:bodyPr/>
          <a:lstStyle/>
          <a:p>
            <a:r>
              <a:rPr lang="en-US" dirty="0"/>
              <a:t>Other State Laws</a:t>
            </a:r>
          </a:p>
        </p:txBody>
      </p:sp>
      <p:sp>
        <p:nvSpPr>
          <p:cNvPr id="3" name="Slide Number Placeholder 2">
            <a:extLst>
              <a:ext uri="{FF2B5EF4-FFF2-40B4-BE49-F238E27FC236}">
                <a16:creationId xmlns:a16="http://schemas.microsoft.com/office/drawing/2014/main" id="{8F622D9E-9A03-BE49-BA0C-7FB0A7FCFCE2}"/>
              </a:ext>
            </a:extLst>
          </p:cNvPr>
          <p:cNvSpPr>
            <a:spLocks noGrp="1"/>
          </p:cNvSpPr>
          <p:nvPr>
            <p:ph type="sldNum" sz="quarter" idx="10"/>
          </p:nvPr>
        </p:nvSpPr>
        <p:spPr/>
        <p:txBody>
          <a:bodyPr/>
          <a:lstStyle/>
          <a:p>
            <a:fld id="{4944B7B2-FFA2-5148-A472-BF046BD89520}" type="slidenum">
              <a:rPr lang="en-US" smtClean="0"/>
              <a:pPr/>
              <a:t>34</a:t>
            </a:fld>
            <a:endParaRPr lang="en-US" dirty="0"/>
          </a:p>
        </p:txBody>
      </p:sp>
      <p:pic>
        <p:nvPicPr>
          <p:cNvPr id="14" name="Picture 13" descr="A person driving a car&#10;&#10;Description automatically generated">
            <a:extLst>
              <a:ext uri="{FF2B5EF4-FFF2-40B4-BE49-F238E27FC236}">
                <a16:creationId xmlns:a16="http://schemas.microsoft.com/office/drawing/2014/main" id="{A6A5C105-0CA1-457D-9F2D-A4E6C40CF8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5970" y="556796"/>
            <a:ext cx="5561901" cy="4171426"/>
          </a:xfrm>
          <a:prstGeom prst="rect">
            <a:avLst/>
          </a:prstGeom>
        </p:spPr>
      </p:pic>
      <p:sp>
        <p:nvSpPr>
          <p:cNvPr id="15" name="TextBox 14">
            <a:extLst>
              <a:ext uri="{FF2B5EF4-FFF2-40B4-BE49-F238E27FC236}">
                <a16:creationId xmlns:a16="http://schemas.microsoft.com/office/drawing/2014/main" id="{F282DE2F-8A4E-446F-B79B-B712AB7B8D9B}"/>
              </a:ext>
            </a:extLst>
          </p:cNvPr>
          <p:cNvSpPr txBox="1"/>
          <p:nvPr/>
        </p:nvSpPr>
        <p:spPr>
          <a:xfrm>
            <a:off x="0" y="6858000"/>
            <a:ext cx="9144000" cy="230832"/>
          </a:xfrm>
          <a:prstGeom prst="rect">
            <a:avLst/>
          </a:prstGeom>
          <a:noFill/>
        </p:spPr>
        <p:txBody>
          <a:bodyPr wrap="square" rtlCol="0">
            <a:spAutoFit/>
          </a:bodyPr>
          <a:lstStyle/>
          <a:p>
            <a:r>
              <a:rPr lang="en-US" sz="900">
                <a:hlinkClick r:id="rId3" tooltip="https://www.flickr.com/photos/blmoregon/27803474334"/>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872778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4724231-64EF-4488-82B6-057038432D28}"/>
              </a:ext>
            </a:extLst>
          </p:cNvPr>
          <p:cNvSpPr>
            <a:spLocks noGrp="1" noChangeArrowheads="1"/>
          </p:cNvSpPr>
          <p:nvPr>
            <p:ph type="title"/>
          </p:nvPr>
        </p:nvSpPr>
        <p:spPr>
          <a:xfrm>
            <a:off x="0" y="381000"/>
            <a:ext cx="9144000" cy="1123950"/>
          </a:xfrm>
        </p:spPr>
        <p:txBody>
          <a:bodyPr>
            <a:normAutofit fontScale="90000"/>
          </a:bodyPr>
          <a:lstStyle/>
          <a:p>
            <a:pPr algn="ctr" eaLnBrk="1" hangingPunct="1"/>
            <a:r>
              <a:rPr lang="en-US" altLang="en-US" sz="3200" b="1" dirty="0">
                <a:latin typeface="Arial Unicode MS" pitchFamily="34" charset="-128"/>
              </a:rPr>
              <a:t>§ 14-132.2. Willfully trespassing upon, damaging, or impeding the progress of a public school bus.</a:t>
            </a:r>
            <a:r>
              <a:rPr lang="en-US" altLang="en-US" dirty="0"/>
              <a:t> </a:t>
            </a:r>
          </a:p>
        </p:txBody>
      </p:sp>
      <p:sp>
        <p:nvSpPr>
          <p:cNvPr id="33795" name="Rectangle 3">
            <a:extLst>
              <a:ext uri="{FF2B5EF4-FFF2-40B4-BE49-F238E27FC236}">
                <a16:creationId xmlns:a16="http://schemas.microsoft.com/office/drawing/2014/main" id="{654F8C3A-F50D-45F3-81A6-99BE8B44D532}"/>
              </a:ext>
            </a:extLst>
          </p:cNvPr>
          <p:cNvSpPr>
            <a:spLocks noGrp="1" noChangeArrowheads="1"/>
          </p:cNvSpPr>
          <p:nvPr>
            <p:ph type="body" idx="1"/>
          </p:nvPr>
        </p:nvSpPr>
        <p:spPr/>
        <p:txBody>
          <a:bodyPr/>
          <a:lstStyle/>
          <a:p>
            <a:r>
              <a:rPr lang="en-US" altLang="en-US" dirty="0">
                <a:latin typeface="Arial" panose="020B0604020202020204" pitchFamily="34" charset="0"/>
                <a:cs typeface="Arial" panose="020B0604020202020204" pitchFamily="34" charset="0"/>
              </a:rPr>
              <a:t>Class 1 misdemeanor to</a:t>
            </a:r>
          </a:p>
          <a:p>
            <a:pPr marL="990600" lvl="1" indent="-533400" eaLnBrk="1" hangingPunct="1">
              <a:buFontTx/>
              <a:buAutoNum type="alphaLcParenR"/>
            </a:pPr>
            <a:r>
              <a:rPr lang="en-US" altLang="en-US" dirty="0">
                <a:latin typeface="Arial" panose="020B0604020202020204" pitchFamily="34" charset="0"/>
                <a:cs typeface="Arial" panose="020B0604020202020204" pitchFamily="34" charset="0"/>
              </a:rPr>
              <a:t>demolish, destroy, deface, injure, burn or damage school bus or activity bus</a:t>
            </a:r>
          </a:p>
          <a:p>
            <a:pPr marL="990600" lvl="1" indent="-533400" eaLnBrk="1" hangingPunct="1">
              <a:buFontTx/>
              <a:buAutoNum type="alphaLcParenR"/>
            </a:pPr>
            <a:r>
              <a:rPr lang="en-US" altLang="en-US" dirty="0">
                <a:latin typeface="Arial" panose="020B0604020202020204" pitchFamily="34" charset="0"/>
                <a:cs typeface="Arial" panose="020B0604020202020204" pitchFamily="34" charset="0"/>
              </a:rPr>
              <a:t>enter school bus or activity bus after being forbidden to do so by the authorized school bus driver in charge </a:t>
            </a:r>
          </a:p>
          <a:p>
            <a:pPr marL="990600" lvl="1" indent="-533400" eaLnBrk="1" hangingPunct="1">
              <a:buFontTx/>
              <a:buAutoNum type="alphaLcParenR"/>
            </a:pPr>
            <a:r>
              <a:rPr lang="en-US" altLang="en-US" dirty="0">
                <a:latin typeface="Arial" panose="020B0604020202020204" pitchFamily="34" charset="0"/>
                <a:cs typeface="Arial" panose="020B0604020202020204" pitchFamily="34" charset="0"/>
              </a:rPr>
              <a:t>Occupant of a bus that shall refuse to leave</a:t>
            </a:r>
          </a:p>
          <a:p>
            <a:r>
              <a:rPr lang="en-US" altLang="en-US" b="1" dirty="0">
                <a:latin typeface="Arial" panose="020B0604020202020204" pitchFamily="34" charset="0"/>
                <a:cs typeface="Arial" panose="020B0604020202020204" pitchFamily="34" charset="0"/>
              </a:rPr>
              <a:t>b and c do not apply to those under 12</a:t>
            </a:r>
          </a:p>
          <a:p>
            <a:pPr marL="609600" indent="-609600" eaLnBrk="1" hangingPunct="1"/>
            <a:endParaRPr lang="en-US" altLang="en-US" dirty="0">
              <a:latin typeface="Arial Unicode MS" pitchFamily="34" charset="-128"/>
            </a:endParaRPr>
          </a:p>
        </p:txBody>
      </p:sp>
    </p:spTree>
    <p:extLst>
      <p:ext uri="{BB962C8B-B14F-4D97-AF65-F5344CB8AC3E}">
        <p14:creationId xmlns:p14="http://schemas.microsoft.com/office/powerpoint/2010/main" val="81794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334E02D-BDCE-434F-A267-5ED6648A1E2E}"/>
              </a:ext>
            </a:extLst>
          </p:cNvPr>
          <p:cNvSpPr>
            <a:spLocks noGrp="1" noChangeArrowheads="1"/>
          </p:cNvSpPr>
          <p:nvPr>
            <p:ph type="title"/>
          </p:nvPr>
        </p:nvSpPr>
        <p:spPr>
          <a:xfrm>
            <a:off x="0" y="400050"/>
            <a:ext cx="9144000" cy="1123950"/>
          </a:xfrm>
        </p:spPr>
        <p:txBody>
          <a:bodyPr>
            <a:normAutofit fontScale="90000"/>
          </a:bodyPr>
          <a:lstStyle/>
          <a:p>
            <a:pPr algn="ctr" eaLnBrk="1" hangingPunct="1"/>
            <a:r>
              <a:rPr lang="en-US" altLang="en-US" sz="3600" b="1" dirty="0">
                <a:latin typeface="Arial Unicode MS" pitchFamily="34" charset="-128"/>
              </a:rPr>
              <a:t>§ 14-33. Misdemeanor assaults, batteries, and affrays, simple and aggravated; punishments.</a:t>
            </a:r>
            <a:r>
              <a:rPr lang="en-US" altLang="en-US" sz="3600" dirty="0"/>
              <a:t> </a:t>
            </a:r>
          </a:p>
        </p:txBody>
      </p:sp>
      <p:sp>
        <p:nvSpPr>
          <p:cNvPr id="34819" name="Rectangle 3">
            <a:extLst>
              <a:ext uri="{FF2B5EF4-FFF2-40B4-BE49-F238E27FC236}">
                <a16:creationId xmlns:a16="http://schemas.microsoft.com/office/drawing/2014/main" id="{E48D0B7F-C55E-4A48-8D79-1F6F0454F156}"/>
              </a:ext>
            </a:extLst>
          </p:cNvPr>
          <p:cNvSpPr>
            <a:spLocks noGrp="1" noChangeArrowheads="1"/>
          </p:cNvSpPr>
          <p:nvPr>
            <p:ph type="body" idx="1"/>
          </p:nvPr>
        </p:nvSpPr>
        <p:spPr/>
        <p:txBody>
          <a:bodyPr/>
          <a:lstStyle/>
          <a:p>
            <a:pPr marL="0" indent="0" eaLnBrk="1" hangingPunct="1">
              <a:buNone/>
            </a:pPr>
            <a:r>
              <a:rPr lang="en-US" altLang="en-US" dirty="0"/>
              <a:t>Class A1 misdemeanor – Assaulting a school employee while conducting duties in school transportation</a:t>
            </a:r>
          </a:p>
        </p:txBody>
      </p:sp>
      <p:pic>
        <p:nvPicPr>
          <p:cNvPr id="3" name="Picture 2" descr="A picture containing icon&#10;&#10;Description automatically generated">
            <a:extLst>
              <a:ext uri="{FF2B5EF4-FFF2-40B4-BE49-F238E27FC236}">
                <a16:creationId xmlns:a16="http://schemas.microsoft.com/office/drawing/2014/main" id="{BF27E232-3D54-4719-B4BA-F6BF819177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66600" y="3179890"/>
            <a:ext cx="4610799" cy="3073866"/>
          </a:xfrm>
          <a:prstGeom prst="rect">
            <a:avLst/>
          </a:prstGeom>
        </p:spPr>
      </p:pic>
      <p:sp>
        <p:nvSpPr>
          <p:cNvPr id="4" name="TextBox 3">
            <a:extLst>
              <a:ext uri="{FF2B5EF4-FFF2-40B4-BE49-F238E27FC236}">
                <a16:creationId xmlns:a16="http://schemas.microsoft.com/office/drawing/2014/main" id="{426C1846-0314-48A8-BF6A-CFDE92C49021}"/>
              </a:ext>
            </a:extLst>
          </p:cNvPr>
          <p:cNvSpPr txBox="1"/>
          <p:nvPr/>
        </p:nvSpPr>
        <p:spPr>
          <a:xfrm>
            <a:off x="2266600" y="6348460"/>
            <a:ext cx="4610799" cy="230832"/>
          </a:xfrm>
          <a:prstGeom prst="rect">
            <a:avLst/>
          </a:prstGeom>
          <a:noFill/>
        </p:spPr>
        <p:txBody>
          <a:bodyPr wrap="square" rtlCol="0">
            <a:spAutoFit/>
          </a:bodyPr>
          <a:lstStyle/>
          <a:p>
            <a:r>
              <a:rPr lang="en-US" sz="900">
                <a:hlinkClick r:id="rId3" tooltip="http://itinerantchurch.com/northern-illinois-resources-on-mass-incarceration/"/>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598807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459611D-A610-4D28-A9E7-4CBE652C8FD4}"/>
              </a:ext>
            </a:extLst>
          </p:cNvPr>
          <p:cNvSpPr>
            <a:spLocks noGrp="1" noChangeArrowheads="1"/>
          </p:cNvSpPr>
          <p:nvPr>
            <p:ph type="title"/>
          </p:nvPr>
        </p:nvSpPr>
        <p:spPr/>
        <p:txBody>
          <a:bodyPr>
            <a:normAutofit fontScale="90000"/>
          </a:bodyPr>
          <a:lstStyle/>
          <a:p>
            <a:pPr algn="ctr"/>
            <a:r>
              <a:rPr lang="en-US" altLang="en-US" sz="3600" dirty="0"/>
              <a:t>G.S. 66-58 Article 11. Government in Business (The Umstead Act)</a:t>
            </a:r>
            <a:br>
              <a:rPr lang="en-US" altLang="en-US" dirty="0"/>
            </a:br>
            <a:endParaRPr lang="en-US" altLang="en-US" dirty="0"/>
          </a:p>
        </p:txBody>
      </p:sp>
      <p:sp>
        <p:nvSpPr>
          <p:cNvPr id="3" name="Content Placeholder 2">
            <a:extLst>
              <a:ext uri="{FF2B5EF4-FFF2-40B4-BE49-F238E27FC236}">
                <a16:creationId xmlns:a16="http://schemas.microsoft.com/office/drawing/2014/main" id="{74C74F51-4CF0-4DD1-B169-5EFC6BA74376}"/>
              </a:ext>
            </a:extLst>
          </p:cNvPr>
          <p:cNvSpPr>
            <a:spLocks noGrp="1"/>
          </p:cNvSpPr>
          <p:nvPr>
            <p:ph idx="1"/>
          </p:nvPr>
        </p:nvSpPr>
        <p:spPr>
          <a:xfrm>
            <a:off x="304800" y="1484851"/>
            <a:ext cx="8686800" cy="4611149"/>
          </a:xfrm>
        </p:spPr>
        <p:txBody>
          <a:bodyPr/>
          <a:lstStyle/>
          <a:p>
            <a:pPr marL="0" indent="0">
              <a:buFontTx/>
              <a:buNone/>
              <a:defRPr/>
            </a:pPr>
            <a:r>
              <a:rPr lang="en-US" sz="1600" dirty="0"/>
              <a:t>§ 66-58.  Sale of merchandise or services by governmental units.</a:t>
            </a:r>
          </a:p>
          <a:p>
            <a:pPr marL="0" indent="0">
              <a:buFontTx/>
              <a:buNone/>
              <a:defRPr/>
            </a:pPr>
            <a:r>
              <a:rPr lang="en-US" sz="1600" dirty="0"/>
              <a:t>(a)        Except as may be provided in this section, it shall be unlawful for any unit, department or agency of the State government, or any division or subdivision of the unit, department or agency, or any individual employee or employees of the unit, department or agency in his, or her, or their capacity as employee or employees thereof, to engage directly or indirectly in the sale of goods, wares or merchandise in competition with citizens of the State, or to engage in the operation of restaurants, cafeterias or other eating places in any building owned by or leased in the name of the State, or to maintain service establishments for the rendering of services to the public ordinarily and customarily rendered by private enterprises, or to provide transportation services, or to contract with any person, firm or corporation for the operation or rendering of the businesses or services on behalf of the unit, department or agency, or to purchase for or sell to any person, firm or corporation any article of merchandise in competition with private enterprise. The leasing or subleasing of space in any building owned, leased or operated by any unit, department or agency or division or subdivision thereof of the State for the purpose of operating or rendering of any of the businesses or services herein referred to is hereby prohibited.</a:t>
            </a:r>
          </a:p>
          <a:p>
            <a:pPr>
              <a:defRPr/>
            </a:pPr>
            <a:endParaRPr lang="en-US" sz="3600" dirty="0"/>
          </a:p>
        </p:txBody>
      </p:sp>
    </p:spTree>
    <p:extLst>
      <p:ext uri="{BB962C8B-B14F-4D97-AF65-F5344CB8AC3E}">
        <p14:creationId xmlns:p14="http://schemas.microsoft.com/office/powerpoint/2010/main" val="3934346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97A202B-DD15-4B2D-9565-E036691B9B65}"/>
              </a:ext>
            </a:extLst>
          </p:cNvPr>
          <p:cNvSpPr>
            <a:spLocks noGrp="1" noChangeArrowheads="1"/>
          </p:cNvSpPr>
          <p:nvPr>
            <p:ph type="title"/>
          </p:nvPr>
        </p:nvSpPr>
        <p:spPr/>
        <p:txBody>
          <a:bodyPr>
            <a:normAutofit/>
          </a:bodyPr>
          <a:lstStyle/>
          <a:p>
            <a:r>
              <a:rPr lang="en-US" altLang="en-US" sz="3200" dirty="0"/>
              <a:t>(b)        The provisions of subsection (a) of this section shall not apply to:</a:t>
            </a:r>
          </a:p>
        </p:txBody>
      </p:sp>
      <p:sp>
        <p:nvSpPr>
          <p:cNvPr id="36867" name="Content Placeholder 2">
            <a:extLst>
              <a:ext uri="{FF2B5EF4-FFF2-40B4-BE49-F238E27FC236}">
                <a16:creationId xmlns:a16="http://schemas.microsoft.com/office/drawing/2014/main" id="{A7D3CE98-0CAE-4B7B-9BC0-1E5BE116673B}"/>
              </a:ext>
            </a:extLst>
          </p:cNvPr>
          <p:cNvSpPr>
            <a:spLocks noGrp="1" noChangeArrowheads="1"/>
          </p:cNvSpPr>
          <p:nvPr>
            <p:ph idx="1"/>
          </p:nvPr>
        </p:nvSpPr>
        <p:spPr/>
        <p:txBody>
          <a:bodyPr/>
          <a:lstStyle/>
          <a:p>
            <a:endParaRPr lang="en-US" altLang="en-US" dirty="0"/>
          </a:p>
          <a:p>
            <a:r>
              <a:rPr lang="en-US" altLang="en-US" dirty="0"/>
              <a:t>……..</a:t>
            </a:r>
          </a:p>
          <a:p>
            <a:r>
              <a:rPr lang="en-US" altLang="en-US" dirty="0"/>
              <a:t>(10)      Child-caring institutions or orphanages receiving State aid.</a:t>
            </a:r>
          </a:p>
          <a:p>
            <a:r>
              <a:rPr lang="en-US" altLang="en-US" dirty="0"/>
              <a:t>(11)      Highlands School in Macon County.</a:t>
            </a:r>
          </a:p>
          <a:p>
            <a:r>
              <a:rPr lang="en-US" altLang="en-US" dirty="0"/>
              <a:t>(12)      The North Carolina State Fair.</a:t>
            </a:r>
          </a:p>
          <a:p>
            <a:r>
              <a:rPr lang="en-US" altLang="en-US" dirty="0"/>
              <a:t>…..</a:t>
            </a:r>
          </a:p>
          <a:p>
            <a:endParaRPr lang="en-US" altLang="en-US" dirty="0"/>
          </a:p>
        </p:txBody>
      </p:sp>
    </p:spTree>
    <p:extLst>
      <p:ext uri="{BB962C8B-B14F-4D97-AF65-F5344CB8AC3E}">
        <p14:creationId xmlns:p14="http://schemas.microsoft.com/office/powerpoint/2010/main" val="149577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DC05A-4D06-41B0-8A19-A1D64D1FC912}"/>
              </a:ext>
            </a:extLst>
          </p:cNvPr>
          <p:cNvSpPr>
            <a:spLocks noGrp="1"/>
          </p:cNvSpPr>
          <p:nvPr>
            <p:ph idx="1"/>
          </p:nvPr>
        </p:nvSpPr>
        <p:spPr>
          <a:xfrm>
            <a:off x="628650" y="394283"/>
            <a:ext cx="7886700" cy="5782680"/>
          </a:xfrm>
        </p:spPr>
        <p:txBody>
          <a:bodyPr>
            <a:normAutofit fontScale="85000" lnSpcReduction="20000"/>
          </a:bodyPr>
          <a:lstStyle/>
          <a:p>
            <a:pPr>
              <a:defRPr/>
            </a:pPr>
            <a:r>
              <a:rPr lang="en-US" dirty="0"/>
              <a:t>(c)        The provisions of subsection (a) shall not prohibit:</a:t>
            </a:r>
            <a:br>
              <a:rPr lang="en-US" dirty="0"/>
            </a:br>
            <a:r>
              <a:rPr lang="en-US" dirty="0"/>
              <a:t>(9)        The operation by the public schools of school cafeterias.</a:t>
            </a:r>
          </a:p>
          <a:p>
            <a:pPr>
              <a:defRPr/>
            </a:pPr>
            <a:r>
              <a:rPr lang="en-US" dirty="0"/>
              <a:t>(9a)      The use of a public school bus or public school activity bus for a purpose allowed under G.S. 115C-242 or the use of a public school activity bus for a purpose authorized by G.S. 115C-247.</a:t>
            </a:r>
          </a:p>
          <a:p>
            <a:pPr>
              <a:defRPr/>
            </a:pPr>
            <a:r>
              <a:rPr lang="en-US" dirty="0"/>
              <a:t>(9b)      The use of a public school activity bus by a nonprofit corporation or a unit of local government to provide transportation services for school-aged and preschool-aged children, their caretakers, and their instructors to or from activities being held on the property of a nonprofit corporation or a unit of local government. The local board of education that owns the bus shall ensure that the person driving the bus is licensed to operate the bus and that the lessee has adequate liability insurance to cover the use and operation of the leased bus.</a:t>
            </a:r>
          </a:p>
          <a:p>
            <a:pPr marL="0" indent="0">
              <a:buFontTx/>
              <a:buNone/>
              <a:defRPr/>
            </a:pPr>
            <a:endParaRPr lang="en-US" sz="2400" dirty="0"/>
          </a:p>
        </p:txBody>
      </p:sp>
    </p:spTree>
    <p:extLst>
      <p:ext uri="{BB962C8B-B14F-4D97-AF65-F5344CB8AC3E}">
        <p14:creationId xmlns:p14="http://schemas.microsoft.com/office/powerpoint/2010/main" val="190423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639B34-E4B9-26CB-3DE3-5EF745CA1E3E}"/>
              </a:ext>
            </a:extLst>
          </p:cNvPr>
          <p:cNvSpPr>
            <a:spLocks noGrp="1"/>
          </p:cNvSpPr>
          <p:nvPr>
            <p:ph type="title"/>
          </p:nvPr>
        </p:nvSpPr>
        <p:spPr/>
        <p:txBody>
          <a:bodyPr/>
          <a:lstStyle/>
          <a:p>
            <a:r>
              <a:rPr lang="en-US" dirty="0"/>
              <a:t>References</a:t>
            </a:r>
          </a:p>
        </p:txBody>
      </p:sp>
      <p:sp>
        <p:nvSpPr>
          <p:cNvPr id="7" name="Text Placeholder 6">
            <a:extLst>
              <a:ext uri="{FF2B5EF4-FFF2-40B4-BE49-F238E27FC236}">
                <a16:creationId xmlns:a16="http://schemas.microsoft.com/office/drawing/2014/main" id="{E58AD638-F697-AEC2-50AC-80BA349EDE66}"/>
              </a:ext>
            </a:extLst>
          </p:cNvPr>
          <p:cNvSpPr>
            <a:spLocks noGrp="1"/>
          </p:cNvSpPr>
          <p:nvPr>
            <p:ph type="body" sz="quarter" idx="11"/>
          </p:nvPr>
        </p:nvSpPr>
        <p:spPr/>
        <p:txBody>
          <a:bodyPr/>
          <a:lstStyle/>
          <a:p>
            <a:r>
              <a:rPr lang="en-US" dirty="0">
                <a:hlinkClick r:id="rId2"/>
              </a:rPr>
              <a:t>115C Public School Law</a:t>
            </a:r>
            <a:endParaRPr lang="en-US" dirty="0"/>
          </a:p>
          <a:p>
            <a:pPr lvl="1"/>
            <a:r>
              <a:rPr lang="en-US" dirty="0">
                <a:hlinkClick r:id="rId3"/>
              </a:rPr>
              <a:t>Article 17 Supporting Services</a:t>
            </a:r>
            <a:endParaRPr lang="en-US" dirty="0"/>
          </a:p>
          <a:p>
            <a:r>
              <a:rPr lang="en-US" dirty="0">
                <a:hlinkClick r:id="rId4"/>
              </a:rPr>
              <a:t>20 Motor Vehicle Law</a:t>
            </a:r>
            <a:endParaRPr lang="en-US" dirty="0"/>
          </a:p>
          <a:p>
            <a:r>
              <a:rPr lang="en-US" dirty="0">
                <a:hlinkClick r:id="rId5"/>
              </a:rPr>
              <a:t>SBE Policy</a:t>
            </a:r>
            <a:r>
              <a:rPr lang="en-US" dirty="0"/>
              <a:t> (TRAN-000 through TRAN-011)</a:t>
            </a:r>
          </a:p>
          <a:p>
            <a:r>
              <a:rPr lang="en-US" dirty="0">
                <a:hlinkClick r:id="rId6"/>
              </a:rPr>
              <a:t>SBE Transportation Rules</a:t>
            </a:r>
            <a:r>
              <a:rPr lang="en-US" dirty="0"/>
              <a:t> (16 NCAC 06B)</a:t>
            </a:r>
          </a:p>
        </p:txBody>
      </p:sp>
      <p:sp>
        <p:nvSpPr>
          <p:cNvPr id="5" name="Slide Number Placeholder 4">
            <a:extLst>
              <a:ext uri="{FF2B5EF4-FFF2-40B4-BE49-F238E27FC236}">
                <a16:creationId xmlns:a16="http://schemas.microsoft.com/office/drawing/2014/main" id="{72D01A74-6971-4F28-2951-D2A057AF9159}"/>
              </a:ext>
            </a:extLst>
          </p:cNvPr>
          <p:cNvSpPr>
            <a:spLocks noGrp="1"/>
          </p:cNvSpPr>
          <p:nvPr>
            <p:ph type="sldNum" sz="quarter" idx="12"/>
          </p:nvPr>
        </p:nvSpPr>
        <p:spPr/>
        <p:txBody>
          <a:bodyPr/>
          <a:lstStyle/>
          <a:p>
            <a:fld id="{4944B7B2-FFA2-5148-A472-BF046BD89520}" type="slidenum">
              <a:rPr lang="en-US" smtClean="0"/>
              <a:pPr/>
              <a:t>4</a:t>
            </a:fld>
            <a:endParaRPr lang="en-US" dirty="0"/>
          </a:p>
        </p:txBody>
      </p:sp>
    </p:spTree>
    <p:extLst>
      <p:ext uri="{BB962C8B-B14F-4D97-AF65-F5344CB8AC3E}">
        <p14:creationId xmlns:p14="http://schemas.microsoft.com/office/powerpoint/2010/main" val="1963024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3E978C4-EFB3-4681-8F2F-808387ADCCFE}"/>
              </a:ext>
            </a:extLst>
          </p:cNvPr>
          <p:cNvSpPr>
            <a:spLocks noGrp="1" noChangeArrowheads="1"/>
          </p:cNvSpPr>
          <p:nvPr>
            <p:ph type="title"/>
          </p:nvPr>
        </p:nvSpPr>
        <p:spPr>
          <a:xfrm>
            <a:off x="685800" y="304800"/>
            <a:ext cx="7772400" cy="1143000"/>
          </a:xfrm>
        </p:spPr>
        <p:txBody>
          <a:bodyPr/>
          <a:lstStyle/>
          <a:p>
            <a:pPr algn="ctr" eaLnBrk="1" hangingPunct="1"/>
            <a:r>
              <a:rPr lang="en-US" altLang="en-US" b="1" dirty="0">
                <a:latin typeface="Arial Unicode MS" pitchFamily="34" charset="-128"/>
              </a:rPr>
              <a:t>§ 143-300.1</a:t>
            </a:r>
            <a:r>
              <a:rPr lang="en-US" altLang="en-US" dirty="0"/>
              <a:t>  - Tort Claims</a:t>
            </a:r>
          </a:p>
        </p:txBody>
      </p:sp>
      <p:sp>
        <p:nvSpPr>
          <p:cNvPr id="38915" name="Rectangle 3">
            <a:extLst>
              <a:ext uri="{FF2B5EF4-FFF2-40B4-BE49-F238E27FC236}">
                <a16:creationId xmlns:a16="http://schemas.microsoft.com/office/drawing/2014/main" id="{DF32445D-34F4-428F-9A29-3D78405F6207}"/>
              </a:ext>
            </a:extLst>
          </p:cNvPr>
          <p:cNvSpPr>
            <a:spLocks noGrp="1" noChangeArrowheads="1"/>
          </p:cNvSpPr>
          <p:nvPr>
            <p:ph type="body" idx="1"/>
          </p:nvPr>
        </p:nvSpPr>
        <p:spPr>
          <a:xfrm>
            <a:off x="762000" y="1295400"/>
            <a:ext cx="7772400" cy="4114800"/>
          </a:xfrm>
        </p:spPr>
        <p:txBody>
          <a:bodyPr>
            <a:normAutofit fontScale="92500"/>
          </a:bodyPr>
          <a:lstStyle/>
          <a:p>
            <a:pPr eaLnBrk="1" hangingPunct="1"/>
            <a:r>
              <a:rPr lang="en-US" altLang="en-US" dirty="0">
                <a:latin typeface="Arial Unicode MS" pitchFamily="34" charset="-128"/>
              </a:rPr>
              <a:t>School buses and vehicles servicing school buses for 115C-242 purposes</a:t>
            </a:r>
          </a:p>
          <a:p>
            <a:pPr eaLnBrk="1" hangingPunct="1"/>
            <a:r>
              <a:rPr lang="en-US" altLang="en-US" dirty="0">
                <a:latin typeface="Arial Unicode MS" pitchFamily="34" charset="-128"/>
              </a:rPr>
              <a:t>The driver is an employee of the county or city administrative unit of which that board is the governing body, and the driver is paid or authorized to be paid by that administrative unit</a:t>
            </a:r>
          </a:p>
          <a:p>
            <a:pPr lvl="1"/>
            <a:r>
              <a:rPr lang="en-US" altLang="en-US" dirty="0">
                <a:latin typeface="Arial Unicode MS" pitchFamily="34" charset="-128"/>
              </a:rPr>
              <a:t>OR a driver trainee under DMV or LEA trainer supervision</a:t>
            </a:r>
          </a:p>
          <a:p>
            <a:pPr eaLnBrk="1" hangingPunct="1"/>
            <a:r>
              <a:rPr lang="en-US" altLang="en-US" dirty="0">
                <a:latin typeface="Arial Unicode MS" pitchFamily="34" charset="-128"/>
              </a:rPr>
              <a:t>Monitors, Safety Assistants, and Techs</a:t>
            </a:r>
          </a:p>
          <a:p>
            <a:pPr eaLnBrk="1" hangingPunct="1"/>
            <a:r>
              <a:rPr lang="en-US" altLang="en-US" dirty="0">
                <a:latin typeface="Arial Unicode MS" pitchFamily="34" charset="-128"/>
              </a:rPr>
              <a:t>$1 million per individual recovery max</a:t>
            </a:r>
          </a:p>
        </p:txBody>
      </p:sp>
    </p:spTree>
    <p:extLst>
      <p:ext uri="{BB962C8B-B14F-4D97-AF65-F5344CB8AC3E}">
        <p14:creationId xmlns:p14="http://schemas.microsoft.com/office/powerpoint/2010/main" val="3086570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05CF6C8-7291-43BA-8B9C-39F2D0AC509A}"/>
              </a:ext>
            </a:extLst>
          </p:cNvPr>
          <p:cNvSpPr>
            <a:spLocks noGrp="1" noChangeArrowheads="1"/>
          </p:cNvSpPr>
          <p:nvPr>
            <p:ph type="title"/>
          </p:nvPr>
        </p:nvSpPr>
        <p:spPr>
          <a:xfrm>
            <a:off x="794857" y="315285"/>
            <a:ext cx="7772400" cy="1143000"/>
          </a:xfrm>
        </p:spPr>
        <p:txBody>
          <a:bodyPr>
            <a:normAutofit fontScale="90000"/>
          </a:bodyPr>
          <a:lstStyle/>
          <a:p>
            <a:pPr algn="ctr" eaLnBrk="1" hangingPunct="1"/>
            <a:r>
              <a:rPr lang="en-US" altLang="en-US" dirty="0"/>
              <a:t>State Board of Education Policies</a:t>
            </a:r>
          </a:p>
        </p:txBody>
      </p:sp>
      <p:pic>
        <p:nvPicPr>
          <p:cNvPr id="6" name="Picture 5">
            <a:extLst>
              <a:ext uri="{FF2B5EF4-FFF2-40B4-BE49-F238E27FC236}">
                <a16:creationId xmlns:a16="http://schemas.microsoft.com/office/drawing/2014/main" id="{52DAA6A9-8B32-1C4B-19E9-378A04AD4F64}"/>
              </a:ext>
            </a:extLst>
          </p:cNvPr>
          <p:cNvPicPr>
            <a:picLocks noChangeAspect="1"/>
          </p:cNvPicPr>
          <p:nvPr/>
        </p:nvPicPr>
        <p:blipFill>
          <a:blip r:embed="rId2"/>
          <a:stretch>
            <a:fillRect/>
          </a:stretch>
        </p:blipFill>
        <p:spPr>
          <a:xfrm>
            <a:off x="785812" y="1868167"/>
            <a:ext cx="7572375" cy="3876675"/>
          </a:xfrm>
          <a:prstGeom prst="rect">
            <a:avLst/>
          </a:prstGeom>
        </p:spPr>
      </p:pic>
    </p:spTree>
    <p:extLst>
      <p:ext uri="{BB962C8B-B14F-4D97-AF65-F5344CB8AC3E}">
        <p14:creationId xmlns:p14="http://schemas.microsoft.com/office/powerpoint/2010/main" val="968216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8BB820C-B0AE-4B9E-8FED-72B241DF6D9D}"/>
              </a:ext>
            </a:extLst>
          </p:cNvPr>
          <p:cNvSpPr>
            <a:spLocks noGrp="1" noChangeArrowheads="1"/>
          </p:cNvSpPr>
          <p:nvPr>
            <p:ph type="title"/>
          </p:nvPr>
        </p:nvSpPr>
        <p:spPr/>
        <p:txBody>
          <a:bodyPr/>
          <a:lstStyle/>
          <a:p>
            <a:pPr algn="ctr"/>
            <a:r>
              <a:rPr lang="en-US" altLang="en-US" dirty="0"/>
              <a:t>TRAN-000 – Contract Transportation for EC</a:t>
            </a:r>
          </a:p>
        </p:txBody>
      </p:sp>
      <p:sp>
        <p:nvSpPr>
          <p:cNvPr id="40963" name="Content Placeholder 2">
            <a:extLst>
              <a:ext uri="{FF2B5EF4-FFF2-40B4-BE49-F238E27FC236}">
                <a16:creationId xmlns:a16="http://schemas.microsoft.com/office/drawing/2014/main" id="{BB7CE5D5-0768-4DE0-9D83-53B1CEFE282C}"/>
              </a:ext>
            </a:extLst>
          </p:cNvPr>
          <p:cNvSpPr>
            <a:spLocks noGrp="1" noChangeArrowheads="1"/>
          </p:cNvSpPr>
          <p:nvPr>
            <p:ph idx="1"/>
          </p:nvPr>
        </p:nvSpPr>
        <p:spPr/>
        <p:txBody>
          <a:bodyPr/>
          <a:lstStyle/>
          <a:p>
            <a:r>
              <a:rPr lang="en-US" altLang="en-US" dirty="0"/>
              <a:t>Pretty old and may need revision</a:t>
            </a:r>
          </a:p>
          <a:p>
            <a:r>
              <a:rPr lang="en-US" altLang="en-US" dirty="0"/>
              <a:t>Lays out the ideas and rules when transporting students differently due to an IEP, and making that transportation efficient and on good legal ground.</a:t>
            </a:r>
          </a:p>
          <a:p>
            <a:r>
              <a:rPr lang="en-US" altLang="en-US" b="1" dirty="0"/>
              <a:t>EC Transportation Safety Assistants shall not be paid from PRC 056</a:t>
            </a:r>
          </a:p>
        </p:txBody>
      </p:sp>
    </p:spTree>
    <p:extLst>
      <p:ext uri="{BB962C8B-B14F-4D97-AF65-F5344CB8AC3E}">
        <p14:creationId xmlns:p14="http://schemas.microsoft.com/office/powerpoint/2010/main" val="2999351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207D1D6-1C17-473A-BE1E-BB8A6C3C27E2}"/>
              </a:ext>
            </a:extLst>
          </p:cNvPr>
          <p:cNvSpPr>
            <a:spLocks noGrp="1" noChangeArrowheads="1"/>
          </p:cNvSpPr>
          <p:nvPr>
            <p:ph type="title"/>
          </p:nvPr>
        </p:nvSpPr>
        <p:spPr/>
        <p:txBody>
          <a:bodyPr>
            <a:normAutofit/>
          </a:bodyPr>
          <a:lstStyle/>
          <a:p>
            <a:pPr algn="ctr" eaLnBrk="1" hangingPunct="1"/>
            <a:r>
              <a:rPr lang="en-US" altLang="en-US" sz="4000" dirty="0"/>
              <a:t>TRAN-002 – School Bus Routes</a:t>
            </a:r>
          </a:p>
        </p:txBody>
      </p:sp>
      <p:sp>
        <p:nvSpPr>
          <p:cNvPr id="51203" name="Rectangle 3">
            <a:extLst>
              <a:ext uri="{FF2B5EF4-FFF2-40B4-BE49-F238E27FC236}">
                <a16:creationId xmlns:a16="http://schemas.microsoft.com/office/drawing/2014/main" id="{4CB82944-59D5-4928-929F-177DFE6A6171}"/>
              </a:ext>
            </a:extLst>
          </p:cNvPr>
          <p:cNvSpPr>
            <a:spLocks noGrp="1" noChangeArrowheads="1"/>
          </p:cNvSpPr>
          <p:nvPr>
            <p:ph type="body" sz="quarter" idx="11"/>
          </p:nvPr>
        </p:nvSpPr>
        <p:spPr/>
        <p:txBody>
          <a:bodyPr>
            <a:normAutofit/>
          </a:bodyPr>
          <a:lstStyle/>
          <a:p>
            <a:pPr>
              <a:defRPr/>
            </a:pPr>
            <a:r>
              <a:rPr lang="en-US" sz="2000" dirty="0"/>
              <a:t>PSU must establish school bus routes for all students eligible for and requesting transportation</a:t>
            </a:r>
          </a:p>
          <a:p>
            <a:pPr>
              <a:defRPr/>
            </a:pPr>
            <a:r>
              <a:rPr lang="en-US" sz="2000" dirty="0"/>
              <a:t>Bus routes shall be planned in a manner designed to conserve fuel and to use buses efficiently.</a:t>
            </a:r>
          </a:p>
          <a:p>
            <a:pPr>
              <a:defRPr/>
            </a:pPr>
            <a:r>
              <a:rPr lang="en-US" sz="2000" dirty="0"/>
              <a:t>Unless safety or other conditions make it inadvisable </a:t>
            </a:r>
          </a:p>
          <a:p>
            <a:pPr lvl="1">
              <a:defRPr/>
            </a:pPr>
            <a:r>
              <a:rPr lang="en-US" sz="1600" dirty="0"/>
              <a:t>Don’t deviate for less than half a mile unless</a:t>
            </a:r>
          </a:p>
          <a:p>
            <a:pPr lvl="2">
              <a:defRPr/>
            </a:pPr>
            <a:r>
              <a:rPr lang="en-US" sz="1200" dirty="0"/>
              <a:t>10+ students, unescorted PK-3 students, or IEP</a:t>
            </a:r>
          </a:p>
          <a:p>
            <a:pPr lvl="1">
              <a:defRPr/>
            </a:pPr>
            <a:r>
              <a:rPr lang="en-US" sz="1600" dirty="0"/>
              <a:t>Don’t plan bus stops closer together than 0.2 miles</a:t>
            </a:r>
          </a:p>
          <a:p>
            <a:pPr>
              <a:defRPr/>
            </a:pPr>
            <a:r>
              <a:rPr lang="en-US" sz="2000" dirty="0"/>
              <a:t>Must inform parents of the scheduled school bus arrival time and their responsibility to assure students are at the stop prior to that time. </a:t>
            </a:r>
          </a:p>
        </p:txBody>
      </p:sp>
    </p:spTree>
    <p:extLst>
      <p:ext uri="{BB962C8B-B14F-4D97-AF65-F5344CB8AC3E}">
        <p14:creationId xmlns:p14="http://schemas.microsoft.com/office/powerpoint/2010/main" val="1899442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207D1D6-1C17-473A-BE1E-BB8A6C3C27E2}"/>
              </a:ext>
            </a:extLst>
          </p:cNvPr>
          <p:cNvSpPr>
            <a:spLocks noGrp="1" noChangeArrowheads="1"/>
          </p:cNvSpPr>
          <p:nvPr>
            <p:ph type="title"/>
          </p:nvPr>
        </p:nvSpPr>
        <p:spPr/>
        <p:txBody>
          <a:bodyPr>
            <a:normAutofit/>
          </a:bodyPr>
          <a:lstStyle/>
          <a:p>
            <a:pPr algn="ctr" eaLnBrk="1" hangingPunct="1"/>
            <a:r>
              <a:rPr lang="en-US" altLang="en-US" sz="4000" dirty="0"/>
              <a:t>TRAN-002 – School Bus Routes</a:t>
            </a:r>
          </a:p>
        </p:txBody>
      </p:sp>
      <p:sp>
        <p:nvSpPr>
          <p:cNvPr id="51203" name="Rectangle 3">
            <a:extLst>
              <a:ext uri="{FF2B5EF4-FFF2-40B4-BE49-F238E27FC236}">
                <a16:creationId xmlns:a16="http://schemas.microsoft.com/office/drawing/2014/main" id="{4CB82944-59D5-4928-929F-177DFE6A6171}"/>
              </a:ext>
            </a:extLst>
          </p:cNvPr>
          <p:cNvSpPr>
            <a:spLocks noGrp="1" noChangeArrowheads="1"/>
          </p:cNvSpPr>
          <p:nvPr>
            <p:ph type="body" sz="quarter" idx="11"/>
          </p:nvPr>
        </p:nvSpPr>
        <p:spPr/>
        <p:txBody>
          <a:bodyPr>
            <a:normAutofit lnSpcReduction="10000"/>
          </a:bodyPr>
          <a:lstStyle/>
          <a:p>
            <a:pPr>
              <a:defRPr/>
            </a:pPr>
            <a:r>
              <a:rPr lang="en-US" sz="2200" dirty="0"/>
              <a:t>“Implement TIMS”</a:t>
            </a:r>
          </a:p>
          <a:p>
            <a:pPr lvl="1">
              <a:defRPr/>
            </a:pPr>
            <a:r>
              <a:rPr lang="en-US" sz="1800" dirty="0"/>
              <a:t>Establish all school bus routes in TIMS</a:t>
            </a:r>
          </a:p>
          <a:p>
            <a:pPr>
              <a:defRPr/>
            </a:pPr>
            <a:r>
              <a:rPr lang="en-US" sz="2200" dirty="0"/>
              <a:t>Can use any number of additional systems as desired</a:t>
            </a:r>
          </a:p>
          <a:p>
            <a:pPr>
              <a:defRPr/>
            </a:pPr>
            <a:r>
              <a:rPr lang="en-US" sz="2200" dirty="0"/>
              <a:t>PSU Superintendent can request evaluation of a school bus routing system for equivalency</a:t>
            </a:r>
          </a:p>
          <a:p>
            <a:pPr>
              <a:defRPr/>
            </a:pPr>
            <a:r>
              <a:rPr lang="en-US" sz="2200" dirty="0"/>
              <a:t>Eval based on:</a:t>
            </a:r>
          </a:p>
          <a:p>
            <a:pPr lvl="1">
              <a:defRPr/>
            </a:pPr>
            <a:r>
              <a:rPr lang="en-US" sz="1700" dirty="0"/>
              <a:t>SIS data import in standard format</a:t>
            </a:r>
          </a:p>
          <a:p>
            <a:pPr lvl="1">
              <a:defRPr/>
            </a:pPr>
            <a:r>
              <a:rPr lang="en-US" sz="1700" dirty="0"/>
              <a:t>Essential computer-assisted school bus routing functions</a:t>
            </a:r>
          </a:p>
          <a:p>
            <a:pPr lvl="1">
              <a:defRPr/>
            </a:pPr>
            <a:r>
              <a:rPr lang="en-US" sz="1700" dirty="0"/>
              <a:t>Output standard data elements which align with TIMS</a:t>
            </a:r>
          </a:p>
          <a:p>
            <a:pPr lvl="2">
              <a:defRPr/>
            </a:pPr>
            <a:r>
              <a:rPr lang="en-US" sz="1700" dirty="0"/>
              <a:t>Demonstrated from the new system using PSU data </a:t>
            </a:r>
          </a:p>
          <a:p>
            <a:pPr>
              <a:defRPr/>
            </a:pPr>
            <a:r>
              <a:rPr lang="en-US" sz="2200" dirty="0"/>
              <a:t>SBE Action Item</a:t>
            </a:r>
          </a:p>
          <a:p>
            <a:pPr>
              <a:defRPr/>
            </a:pPr>
            <a:r>
              <a:rPr lang="en-US" sz="2200" dirty="0"/>
              <a:t>Upon approval – Department will issue a letter to the PSU</a:t>
            </a:r>
          </a:p>
          <a:p>
            <a:pPr eaLnBrk="1" hangingPunct="1">
              <a:buFontTx/>
              <a:buNone/>
              <a:defRPr/>
            </a:pPr>
            <a:endParaRPr lang="en-US" altLang="en-US" sz="1400" dirty="0"/>
          </a:p>
        </p:txBody>
      </p:sp>
    </p:spTree>
    <p:extLst>
      <p:ext uri="{BB962C8B-B14F-4D97-AF65-F5344CB8AC3E}">
        <p14:creationId xmlns:p14="http://schemas.microsoft.com/office/powerpoint/2010/main" val="3179458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45E6B45-EFB2-403F-8F31-D02DB45BEF62}"/>
              </a:ext>
            </a:extLst>
          </p:cNvPr>
          <p:cNvSpPr>
            <a:spLocks noGrp="1" noChangeArrowheads="1"/>
          </p:cNvSpPr>
          <p:nvPr>
            <p:ph type="title"/>
          </p:nvPr>
        </p:nvSpPr>
        <p:spPr>
          <a:xfrm>
            <a:off x="228599" y="228600"/>
            <a:ext cx="8688897" cy="1524000"/>
          </a:xfrm>
        </p:spPr>
        <p:txBody>
          <a:bodyPr>
            <a:normAutofit fontScale="90000"/>
          </a:bodyPr>
          <a:lstStyle/>
          <a:p>
            <a:pPr algn="ctr" eaLnBrk="1" hangingPunct="1">
              <a:defRPr/>
            </a:pPr>
            <a:r>
              <a:rPr lang="en-US" altLang="en-US" dirty="0"/>
              <a:t>TRAN-005 – Preventive Maintenance and Vehicle Replacement Manual</a:t>
            </a:r>
          </a:p>
        </p:txBody>
      </p:sp>
      <p:sp>
        <p:nvSpPr>
          <p:cNvPr id="44035" name="Rectangle 3">
            <a:extLst>
              <a:ext uri="{FF2B5EF4-FFF2-40B4-BE49-F238E27FC236}">
                <a16:creationId xmlns:a16="http://schemas.microsoft.com/office/drawing/2014/main" id="{DC057AE7-2128-4441-ACAF-735895A75E96}"/>
              </a:ext>
            </a:extLst>
          </p:cNvPr>
          <p:cNvSpPr>
            <a:spLocks noGrp="1" noChangeArrowheads="1"/>
          </p:cNvSpPr>
          <p:nvPr>
            <p:ph type="body" idx="1"/>
          </p:nvPr>
        </p:nvSpPr>
        <p:spPr>
          <a:xfrm>
            <a:off x="228600" y="1981200"/>
            <a:ext cx="4804794" cy="3773648"/>
          </a:xfrm>
        </p:spPr>
        <p:txBody>
          <a:bodyPr>
            <a:normAutofit/>
          </a:bodyPr>
          <a:lstStyle/>
          <a:p>
            <a:pPr eaLnBrk="1" hangingPunct="1">
              <a:lnSpc>
                <a:spcPct val="80000"/>
              </a:lnSpc>
              <a:buFontTx/>
              <a:buNone/>
            </a:pPr>
            <a:endParaRPr lang="en-US" altLang="en-US" sz="2000" dirty="0"/>
          </a:p>
          <a:p>
            <a:pPr marL="114300" indent="-342900">
              <a:lnSpc>
                <a:spcPct val="80000"/>
              </a:lnSpc>
            </a:pPr>
            <a:r>
              <a:rPr lang="en-US" altLang="en-US" sz="2000" dirty="0"/>
              <a:t>Covers many necessary pieces of information regarding vehicles, how they can be used or modified, our processes, and records keeping. </a:t>
            </a:r>
          </a:p>
          <a:p>
            <a:pPr marL="114300" indent="-342900">
              <a:lnSpc>
                <a:spcPct val="80000"/>
              </a:lnSpc>
            </a:pPr>
            <a:r>
              <a:rPr lang="en-US" altLang="en-US" sz="2000" dirty="0"/>
              <a:t>It also includes the 30-day inspection manual. </a:t>
            </a:r>
          </a:p>
        </p:txBody>
      </p:sp>
      <p:pic>
        <p:nvPicPr>
          <p:cNvPr id="3" name="Picture 2" descr="Graphical user interface, text, application&#10;&#10;Description automatically generated">
            <a:extLst>
              <a:ext uri="{FF2B5EF4-FFF2-40B4-BE49-F238E27FC236}">
                <a16:creationId xmlns:a16="http://schemas.microsoft.com/office/drawing/2014/main" id="{42701023-8972-4C2C-8A91-ECBE172AC5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0600" y="1981200"/>
            <a:ext cx="3328332" cy="3328332"/>
          </a:xfrm>
          <a:prstGeom prst="rect">
            <a:avLst/>
          </a:prstGeom>
        </p:spPr>
      </p:pic>
      <p:sp>
        <p:nvSpPr>
          <p:cNvPr id="4" name="TextBox 3">
            <a:extLst>
              <a:ext uri="{FF2B5EF4-FFF2-40B4-BE49-F238E27FC236}">
                <a16:creationId xmlns:a16="http://schemas.microsoft.com/office/drawing/2014/main" id="{D41448DF-FC6D-4C86-A1BB-978B8CAA0C51}"/>
              </a:ext>
            </a:extLst>
          </p:cNvPr>
          <p:cNvSpPr txBox="1"/>
          <p:nvPr/>
        </p:nvSpPr>
        <p:spPr>
          <a:xfrm>
            <a:off x="4800600" y="5455796"/>
            <a:ext cx="3328332" cy="230832"/>
          </a:xfrm>
          <a:prstGeom prst="rect">
            <a:avLst/>
          </a:prstGeom>
          <a:noFill/>
        </p:spPr>
        <p:txBody>
          <a:bodyPr wrap="square" rtlCol="0">
            <a:spAutoFit/>
          </a:bodyPr>
          <a:lstStyle/>
          <a:p>
            <a:r>
              <a:rPr lang="en-US" sz="900">
                <a:hlinkClick r:id="rId3" tooltip="https://commons.wikimedia.org/wiki/File:ManualPageIcon.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65685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5A1026F-FA6F-4F82-BA23-CDDBDF233D6F}"/>
              </a:ext>
            </a:extLst>
          </p:cNvPr>
          <p:cNvSpPr>
            <a:spLocks noGrp="1" noChangeArrowheads="1"/>
          </p:cNvSpPr>
          <p:nvPr>
            <p:ph type="title"/>
          </p:nvPr>
        </p:nvSpPr>
        <p:spPr/>
        <p:txBody>
          <a:bodyPr/>
          <a:lstStyle/>
          <a:p>
            <a:pPr algn="ctr" eaLnBrk="1" hangingPunct="1"/>
            <a:r>
              <a:rPr lang="en-US" altLang="en-US" sz="3200" dirty="0"/>
              <a:t>TRAN-009 – Charter Bus Transportation</a:t>
            </a:r>
            <a:endParaRPr lang="en-US" altLang="en-US" sz="4000" dirty="0"/>
          </a:p>
        </p:txBody>
      </p:sp>
      <p:sp>
        <p:nvSpPr>
          <p:cNvPr id="48131" name="Rectangle 3">
            <a:extLst>
              <a:ext uri="{FF2B5EF4-FFF2-40B4-BE49-F238E27FC236}">
                <a16:creationId xmlns:a16="http://schemas.microsoft.com/office/drawing/2014/main" id="{4E9766A7-A113-49A1-925A-A1443636A254}"/>
              </a:ext>
            </a:extLst>
          </p:cNvPr>
          <p:cNvSpPr>
            <a:spLocks noGrp="1" noChangeArrowheads="1"/>
          </p:cNvSpPr>
          <p:nvPr>
            <p:ph type="body" idx="1"/>
          </p:nvPr>
        </p:nvSpPr>
        <p:spPr>
          <a:xfrm>
            <a:off x="685800" y="1470170"/>
            <a:ext cx="7772400" cy="4800600"/>
          </a:xfrm>
        </p:spPr>
        <p:txBody>
          <a:bodyPr/>
          <a:lstStyle/>
          <a:p>
            <a:pPr eaLnBrk="1" hangingPunct="1">
              <a:lnSpc>
                <a:spcPct val="80000"/>
              </a:lnSpc>
            </a:pPr>
            <a:r>
              <a:rPr lang="en-US" altLang="en-US" dirty="0"/>
              <a:t>Adopt standards</a:t>
            </a:r>
          </a:p>
          <a:p>
            <a:pPr eaLnBrk="1" hangingPunct="1">
              <a:lnSpc>
                <a:spcPct val="80000"/>
              </a:lnSpc>
            </a:pPr>
            <a:r>
              <a:rPr lang="en-US" altLang="en-US" dirty="0"/>
              <a:t>Maintain an approved list of companies / individuals meeting standards</a:t>
            </a:r>
          </a:p>
          <a:p>
            <a:pPr eaLnBrk="1" hangingPunct="1">
              <a:lnSpc>
                <a:spcPct val="80000"/>
              </a:lnSpc>
            </a:pPr>
            <a:r>
              <a:rPr lang="en-US" altLang="en-US" dirty="0"/>
              <a:t>Use the recommended guidelines or if less stringent note differences and indicate why the LEA is adopting a lesser standard</a:t>
            </a:r>
          </a:p>
          <a:p>
            <a:pPr eaLnBrk="1" hangingPunct="1">
              <a:lnSpc>
                <a:spcPct val="80000"/>
              </a:lnSpc>
            </a:pPr>
            <a:r>
              <a:rPr lang="en-US" altLang="en-US" dirty="0"/>
              <a:t>Can work with others to develop standards or certify companies / individuals</a:t>
            </a:r>
          </a:p>
          <a:p>
            <a:pPr eaLnBrk="1" hangingPunct="1">
              <a:lnSpc>
                <a:spcPct val="80000"/>
              </a:lnSpc>
            </a:pPr>
            <a:endParaRPr lang="en-US" altLang="en-US" sz="2000" dirty="0"/>
          </a:p>
        </p:txBody>
      </p:sp>
    </p:spTree>
    <p:extLst>
      <p:ext uri="{BB962C8B-B14F-4D97-AF65-F5344CB8AC3E}">
        <p14:creationId xmlns:p14="http://schemas.microsoft.com/office/powerpoint/2010/main" val="946607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6A2F79B-44D8-4BB5-A8AF-D6BF76FDAF61}"/>
              </a:ext>
            </a:extLst>
          </p:cNvPr>
          <p:cNvSpPr>
            <a:spLocks noGrp="1" noChangeArrowheads="1"/>
          </p:cNvSpPr>
          <p:nvPr>
            <p:ph type="title"/>
          </p:nvPr>
        </p:nvSpPr>
        <p:spPr/>
        <p:txBody>
          <a:bodyPr/>
          <a:lstStyle/>
          <a:p>
            <a:pPr eaLnBrk="1" hangingPunct="1"/>
            <a:r>
              <a:rPr lang="en-US" altLang="en-US" sz="3600"/>
              <a:t>TRAN-010 – Activity Bus Drivers</a:t>
            </a:r>
          </a:p>
        </p:txBody>
      </p:sp>
      <p:sp>
        <p:nvSpPr>
          <p:cNvPr id="49155" name="Rectangle 3">
            <a:extLst>
              <a:ext uri="{FF2B5EF4-FFF2-40B4-BE49-F238E27FC236}">
                <a16:creationId xmlns:a16="http://schemas.microsoft.com/office/drawing/2014/main" id="{A81C77BC-D2E3-4FCD-BF68-AD4753C1E955}"/>
              </a:ext>
            </a:extLst>
          </p:cNvPr>
          <p:cNvSpPr>
            <a:spLocks noGrp="1" noChangeArrowheads="1"/>
          </p:cNvSpPr>
          <p:nvPr>
            <p:ph type="body" idx="1"/>
          </p:nvPr>
        </p:nvSpPr>
        <p:spPr>
          <a:xfrm>
            <a:off x="685800" y="1828800"/>
            <a:ext cx="7772400" cy="4191000"/>
          </a:xfrm>
        </p:spPr>
        <p:txBody>
          <a:bodyPr/>
          <a:lstStyle/>
          <a:p>
            <a:pPr marL="0" indent="0" algn="ctr" eaLnBrk="1" hangingPunct="1">
              <a:lnSpc>
                <a:spcPct val="80000"/>
              </a:lnSpc>
              <a:buFontTx/>
              <a:buNone/>
            </a:pPr>
            <a:r>
              <a:rPr lang="en-US" altLang="en-US" sz="4000" dirty="0"/>
              <a:t>LEA staff that drive an activity bus which requires a CDL </a:t>
            </a:r>
          </a:p>
          <a:p>
            <a:pPr marL="0" indent="0" eaLnBrk="1" hangingPunct="1">
              <a:lnSpc>
                <a:spcPct val="80000"/>
              </a:lnSpc>
              <a:buFontTx/>
              <a:buNone/>
            </a:pPr>
            <a:endParaRPr lang="en-US" altLang="en-US" sz="4000" dirty="0"/>
          </a:p>
          <a:p>
            <a:pPr marL="0" indent="0" eaLnBrk="1" hangingPunct="1">
              <a:lnSpc>
                <a:spcPct val="80000"/>
              </a:lnSpc>
              <a:buFontTx/>
              <a:buNone/>
            </a:pPr>
            <a:endParaRPr lang="en-US" altLang="en-US" sz="4000" dirty="0"/>
          </a:p>
          <a:p>
            <a:pPr marL="0" indent="0" algn="ctr" eaLnBrk="1" hangingPunct="1">
              <a:lnSpc>
                <a:spcPct val="80000"/>
              </a:lnSpc>
              <a:buFontTx/>
              <a:buNone/>
            </a:pPr>
            <a:r>
              <a:rPr lang="en-US" altLang="en-US" sz="4000" dirty="0"/>
              <a:t>Have to have a school bus driver’s certificate too</a:t>
            </a:r>
          </a:p>
        </p:txBody>
      </p:sp>
      <p:sp>
        <p:nvSpPr>
          <p:cNvPr id="2" name="Arrow: Down 1">
            <a:extLst>
              <a:ext uri="{FF2B5EF4-FFF2-40B4-BE49-F238E27FC236}">
                <a16:creationId xmlns:a16="http://schemas.microsoft.com/office/drawing/2014/main" id="{1D1FCA2A-8A95-4BD4-A4DE-8510F7D620A1}"/>
              </a:ext>
            </a:extLst>
          </p:cNvPr>
          <p:cNvSpPr/>
          <p:nvPr/>
        </p:nvSpPr>
        <p:spPr>
          <a:xfrm>
            <a:off x="3848100" y="3195157"/>
            <a:ext cx="1447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54001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AF92E31-383D-4E9F-AC5E-13B910847ADF}"/>
              </a:ext>
            </a:extLst>
          </p:cNvPr>
          <p:cNvSpPr>
            <a:spLocks noGrp="1" noChangeArrowheads="1"/>
          </p:cNvSpPr>
          <p:nvPr>
            <p:ph type="title"/>
          </p:nvPr>
        </p:nvSpPr>
        <p:spPr/>
        <p:txBody>
          <a:bodyPr/>
          <a:lstStyle/>
          <a:p>
            <a:pPr algn="ctr" eaLnBrk="1" hangingPunct="1"/>
            <a:r>
              <a:rPr lang="en-US" altLang="en-US" sz="4000" dirty="0"/>
              <a:t>TRAN-011 – Bus Inspections</a:t>
            </a:r>
          </a:p>
        </p:txBody>
      </p:sp>
      <p:sp>
        <p:nvSpPr>
          <p:cNvPr id="50179" name="Rectangle 3">
            <a:extLst>
              <a:ext uri="{FF2B5EF4-FFF2-40B4-BE49-F238E27FC236}">
                <a16:creationId xmlns:a16="http://schemas.microsoft.com/office/drawing/2014/main" id="{84B22021-7BB5-400C-A1D6-33B964755109}"/>
              </a:ext>
            </a:extLst>
          </p:cNvPr>
          <p:cNvSpPr>
            <a:spLocks noGrp="1" noChangeArrowheads="1"/>
          </p:cNvSpPr>
          <p:nvPr>
            <p:ph type="body" idx="1"/>
          </p:nvPr>
        </p:nvSpPr>
        <p:spPr>
          <a:xfrm>
            <a:off x="628650" y="1825625"/>
            <a:ext cx="3540678" cy="4351338"/>
          </a:xfrm>
        </p:spPr>
        <p:txBody>
          <a:bodyPr/>
          <a:lstStyle/>
          <a:p>
            <a:pPr marL="0" algn="ctr" eaLnBrk="1" hangingPunct="1">
              <a:lnSpc>
                <a:spcPct val="80000"/>
              </a:lnSpc>
              <a:buFontTx/>
              <a:buNone/>
            </a:pPr>
            <a:r>
              <a:rPr lang="en-US" altLang="en-US" sz="3200" dirty="0"/>
              <a:t>Inspections are to be conducted by someone who has completed vehicle inspection training and certification requirements of DPI</a:t>
            </a:r>
          </a:p>
          <a:p>
            <a:pPr algn="ctr" eaLnBrk="1" hangingPunct="1">
              <a:lnSpc>
                <a:spcPct val="80000"/>
              </a:lnSpc>
              <a:buFontTx/>
              <a:buNone/>
            </a:pPr>
            <a:r>
              <a:rPr lang="en-US" altLang="en-US" sz="2800" dirty="0"/>
              <a:t> </a:t>
            </a:r>
          </a:p>
        </p:txBody>
      </p:sp>
      <p:pic>
        <p:nvPicPr>
          <p:cNvPr id="6" name="Picture 5" descr="A picture containing clipart&#10;&#10;Description automatically generated">
            <a:extLst>
              <a:ext uri="{FF2B5EF4-FFF2-40B4-BE49-F238E27FC236}">
                <a16:creationId xmlns:a16="http://schemas.microsoft.com/office/drawing/2014/main" id="{1938D903-C0EB-4F9E-8574-31FE5FC6D02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47632" y="1646237"/>
            <a:ext cx="3063341" cy="3538159"/>
          </a:xfrm>
          <a:prstGeom prst="rect">
            <a:avLst/>
          </a:prstGeom>
        </p:spPr>
      </p:pic>
      <p:sp>
        <p:nvSpPr>
          <p:cNvPr id="7" name="TextBox 6">
            <a:extLst>
              <a:ext uri="{FF2B5EF4-FFF2-40B4-BE49-F238E27FC236}">
                <a16:creationId xmlns:a16="http://schemas.microsoft.com/office/drawing/2014/main" id="{FEBA0D95-2968-4E4E-A170-54D2D07285B4}"/>
              </a:ext>
            </a:extLst>
          </p:cNvPr>
          <p:cNvSpPr txBox="1"/>
          <p:nvPr/>
        </p:nvSpPr>
        <p:spPr>
          <a:xfrm>
            <a:off x="6152975" y="5393202"/>
            <a:ext cx="1905000" cy="369332"/>
          </a:xfrm>
          <a:prstGeom prst="rect">
            <a:avLst/>
          </a:prstGeom>
          <a:noFill/>
        </p:spPr>
        <p:txBody>
          <a:bodyPr wrap="square" rtlCol="0">
            <a:spAutoFit/>
          </a:bodyPr>
          <a:lstStyle/>
          <a:p>
            <a:r>
              <a:rPr lang="en-US" sz="900" dirty="0">
                <a:hlinkClick r:id="rId3" tooltip="http://ux.stackexchange.com/questions/23613/why-are-search-icons-represented-by-a-magnifying-glass"/>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944087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05CF6C8-7291-43BA-8B9C-39F2D0AC509A}"/>
              </a:ext>
            </a:extLst>
          </p:cNvPr>
          <p:cNvSpPr>
            <a:spLocks noGrp="1" noChangeArrowheads="1"/>
          </p:cNvSpPr>
          <p:nvPr>
            <p:ph type="title"/>
          </p:nvPr>
        </p:nvSpPr>
        <p:spPr>
          <a:xfrm>
            <a:off x="794857" y="315285"/>
            <a:ext cx="7772400" cy="1143000"/>
          </a:xfrm>
        </p:spPr>
        <p:txBody>
          <a:bodyPr>
            <a:normAutofit/>
          </a:bodyPr>
          <a:lstStyle/>
          <a:p>
            <a:pPr algn="ctr" eaLnBrk="1" hangingPunct="1"/>
            <a:r>
              <a:rPr lang="en-US" altLang="en-US" dirty="0"/>
              <a:t>Administrative Rules</a:t>
            </a:r>
          </a:p>
        </p:txBody>
      </p:sp>
      <p:pic>
        <p:nvPicPr>
          <p:cNvPr id="3" name="Picture 2">
            <a:extLst>
              <a:ext uri="{FF2B5EF4-FFF2-40B4-BE49-F238E27FC236}">
                <a16:creationId xmlns:a16="http://schemas.microsoft.com/office/drawing/2014/main" id="{A679B836-AC7A-832F-40C6-E070F552AF0F}"/>
              </a:ext>
            </a:extLst>
          </p:cNvPr>
          <p:cNvPicPr>
            <a:picLocks noChangeAspect="1"/>
          </p:cNvPicPr>
          <p:nvPr/>
        </p:nvPicPr>
        <p:blipFill>
          <a:blip r:embed="rId2"/>
          <a:stretch>
            <a:fillRect/>
          </a:stretch>
        </p:blipFill>
        <p:spPr>
          <a:xfrm>
            <a:off x="1190625" y="2071687"/>
            <a:ext cx="6762750" cy="2714625"/>
          </a:xfrm>
          <a:prstGeom prst="rect">
            <a:avLst/>
          </a:prstGeom>
        </p:spPr>
      </p:pic>
    </p:spTree>
    <p:extLst>
      <p:ext uri="{BB962C8B-B14F-4D97-AF65-F5344CB8AC3E}">
        <p14:creationId xmlns:p14="http://schemas.microsoft.com/office/powerpoint/2010/main" val="261322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A668-84DD-4C4A-A400-784B0BF1CD5A}"/>
              </a:ext>
            </a:extLst>
          </p:cNvPr>
          <p:cNvSpPr>
            <a:spLocks noGrp="1"/>
          </p:cNvSpPr>
          <p:nvPr>
            <p:ph type="title"/>
          </p:nvPr>
        </p:nvSpPr>
        <p:spPr/>
        <p:txBody>
          <a:bodyPr/>
          <a:lstStyle/>
          <a:p>
            <a:pPr algn="ctr"/>
            <a:r>
              <a:rPr lang="en-US" dirty="0"/>
              <a:t>§115C-239 Authority of Local Boards of Education</a:t>
            </a:r>
          </a:p>
        </p:txBody>
      </p:sp>
      <p:sp>
        <p:nvSpPr>
          <p:cNvPr id="3" name="Content Placeholder 2">
            <a:extLst>
              <a:ext uri="{FF2B5EF4-FFF2-40B4-BE49-F238E27FC236}">
                <a16:creationId xmlns:a16="http://schemas.microsoft.com/office/drawing/2014/main" id="{42273D1F-FDCE-834E-A9F1-FE4DFABFF7BE}"/>
              </a:ext>
            </a:extLst>
          </p:cNvPr>
          <p:cNvSpPr>
            <a:spLocks noGrp="1"/>
          </p:cNvSpPr>
          <p:nvPr>
            <p:ph sz="half" idx="1"/>
          </p:nvPr>
        </p:nvSpPr>
        <p:spPr>
          <a:xfrm>
            <a:off x="511204" y="2427818"/>
            <a:ext cx="3886200" cy="3041803"/>
          </a:xfrm>
        </p:spPr>
        <p:txBody>
          <a:bodyPr>
            <a:normAutofit/>
          </a:bodyPr>
          <a:lstStyle/>
          <a:p>
            <a:pPr marL="0" indent="0" algn="ctr">
              <a:buNone/>
            </a:pPr>
            <a:r>
              <a:rPr lang="en-US" dirty="0"/>
              <a:t>LEAs can acquire and operate school buses for the transportation of enrolled pupils and employed staff</a:t>
            </a:r>
          </a:p>
        </p:txBody>
      </p:sp>
      <p:pic>
        <p:nvPicPr>
          <p:cNvPr id="7" name="Content Placeholder 6" descr="A school bus is parked in a parking lot&#10;&#10;Description automatically generated with medium confidence">
            <a:extLst>
              <a:ext uri="{FF2B5EF4-FFF2-40B4-BE49-F238E27FC236}">
                <a16:creationId xmlns:a16="http://schemas.microsoft.com/office/drawing/2014/main" id="{4C1F7D7C-0106-4F70-A294-BCF3C2F17C1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29149" y="1802167"/>
            <a:ext cx="4159743" cy="4142227"/>
          </a:xfrm>
        </p:spPr>
      </p:pic>
      <p:sp>
        <p:nvSpPr>
          <p:cNvPr id="5" name="Slide Number Placeholder 4">
            <a:extLst>
              <a:ext uri="{FF2B5EF4-FFF2-40B4-BE49-F238E27FC236}">
                <a16:creationId xmlns:a16="http://schemas.microsoft.com/office/drawing/2014/main" id="{5C2742F0-AE0D-6149-AFB7-53C323E89767}"/>
              </a:ext>
            </a:extLst>
          </p:cNvPr>
          <p:cNvSpPr>
            <a:spLocks noGrp="1"/>
          </p:cNvSpPr>
          <p:nvPr>
            <p:ph type="sldNum" sz="quarter" idx="10"/>
          </p:nvPr>
        </p:nvSpPr>
        <p:spPr/>
        <p:txBody>
          <a:bodyPr/>
          <a:lstStyle/>
          <a:p>
            <a:fld id="{4944B7B2-FFA2-5148-A472-BF046BD89520}" type="slidenum">
              <a:rPr lang="en-US" smtClean="0"/>
              <a:pPr/>
              <a:t>5</a:t>
            </a:fld>
            <a:endParaRPr lang="en-US" dirty="0"/>
          </a:p>
        </p:txBody>
      </p:sp>
      <p:sp>
        <p:nvSpPr>
          <p:cNvPr id="8" name="TextBox 7">
            <a:extLst>
              <a:ext uri="{FF2B5EF4-FFF2-40B4-BE49-F238E27FC236}">
                <a16:creationId xmlns:a16="http://schemas.microsoft.com/office/drawing/2014/main" id="{87ED4514-91EB-4A48-970F-17F4C452650E}"/>
              </a:ext>
            </a:extLst>
          </p:cNvPr>
          <p:cNvSpPr txBox="1"/>
          <p:nvPr/>
        </p:nvSpPr>
        <p:spPr>
          <a:xfrm>
            <a:off x="5963000" y="6683651"/>
            <a:ext cx="3886200" cy="230832"/>
          </a:xfrm>
          <a:prstGeom prst="rect">
            <a:avLst/>
          </a:prstGeom>
          <a:noFill/>
        </p:spPr>
        <p:txBody>
          <a:bodyPr wrap="square" rtlCol="0">
            <a:spAutoFit/>
          </a:bodyPr>
          <a:lstStyle/>
          <a:p>
            <a:r>
              <a:rPr lang="en-US" sz="900">
                <a:hlinkClick r:id="rId3" tooltip="https://www.flickr.com/photos/64873675@N00/50201647937"/>
              </a:rPr>
              <a:t>This Photo</a:t>
            </a:r>
            <a:r>
              <a:rPr lang="en-US" sz="900"/>
              <a:t> by Unknown Author is licensed under </a:t>
            </a:r>
            <a:r>
              <a:rPr lang="en-US" sz="900">
                <a:hlinkClick r:id="rId4" tooltip="https://creativecommons.org/licenses/by-sa/3.0/"/>
              </a:rPr>
              <a:t>CC BY-SA</a:t>
            </a:r>
            <a:endParaRPr lang="en-US" sz="900" dirty="0"/>
          </a:p>
        </p:txBody>
      </p:sp>
    </p:spTree>
    <p:extLst>
      <p:ext uri="{BB962C8B-B14F-4D97-AF65-F5344CB8AC3E}">
        <p14:creationId xmlns:p14="http://schemas.microsoft.com/office/powerpoint/2010/main" val="630030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D146-C8E0-C135-9744-618672BA0833}"/>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9FCB7BDC-40BE-A752-4002-C84CE143B2ED}"/>
              </a:ext>
            </a:extLst>
          </p:cNvPr>
          <p:cNvSpPr>
            <a:spLocks noGrp="1"/>
          </p:cNvSpPr>
          <p:nvPr>
            <p:ph idx="1"/>
          </p:nvPr>
        </p:nvSpPr>
        <p:spPr/>
        <p:txBody>
          <a:bodyPr/>
          <a:lstStyle/>
          <a:p>
            <a:r>
              <a:rPr lang="en-US" dirty="0"/>
              <a:t>Administrative rules have the force of law</a:t>
            </a:r>
          </a:p>
          <a:p>
            <a:r>
              <a:rPr lang="en-US" dirty="0"/>
              <a:t>Enforceable by the Agency in Court</a:t>
            </a:r>
          </a:p>
          <a:p>
            <a:r>
              <a:rPr lang="en-US" dirty="0"/>
              <a:t>They interpret and define more specifics within statute within the Agency’s authority as determined by the Rules Review Commission</a:t>
            </a:r>
          </a:p>
          <a:p>
            <a:endParaRPr lang="en-US" dirty="0"/>
          </a:p>
          <a:p>
            <a:r>
              <a:rPr lang="en-US" dirty="0"/>
              <a:t>Law &gt; Rules &gt; Policy &gt; Best Practices</a:t>
            </a:r>
          </a:p>
          <a:p>
            <a:endParaRPr lang="en-US" dirty="0"/>
          </a:p>
          <a:p>
            <a:endParaRPr lang="en-US" dirty="0"/>
          </a:p>
        </p:txBody>
      </p:sp>
      <p:sp>
        <p:nvSpPr>
          <p:cNvPr id="4" name="Slide Number Placeholder 3">
            <a:extLst>
              <a:ext uri="{FF2B5EF4-FFF2-40B4-BE49-F238E27FC236}">
                <a16:creationId xmlns:a16="http://schemas.microsoft.com/office/drawing/2014/main" id="{C1A19D35-8A7A-53E3-080C-37BBB0A3B5EA}"/>
              </a:ext>
            </a:extLst>
          </p:cNvPr>
          <p:cNvSpPr>
            <a:spLocks noGrp="1"/>
          </p:cNvSpPr>
          <p:nvPr>
            <p:ph type="sldNum" sz="quarter" idx="12"/>
          </p:nvPr>
        </p:nvSpPr>
        <p:spPr/>
        <p:txBody>
          <a:bodyPr/>
          <a:lstStyle/>
          <a:p>
            <a:pPr>
              <a:defRPr/>
            </a:pPr>
            <a:fld id="{136C6018-9208-4513-A493-6F5894C5445C}" type="slidenum">
              <a:rPr lang="en-US" altLang="en-US" smtClean="0"/>
              <a:pPr>
                <a:defRPr/>
              </a:pPr>
              <a:t>50</a:t>
            </a:fld>
            <a:endParaRPr lang="en-US" altLang="en-US"/>
          </a:p>
        </p:txBody>
      </p:sp>
    </p:spTree>
    <p:extLst>
      <p:ext uri="{BB962C8B-B14F-4D97-AF65-F5344CB8AC3E}">
        <p14:creationId xmlns:p14="http://schemas.microsoft.com/office/powerpoint/2010/main" val="645575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3F20A18-E134-41F1-84C9-C23E58DB9191}"/>
              </a:ext>
            </a:extLst>
          </p:cNvPr>
          <p:cNvSpPr>
            <a:spLocks noGrp="1" noChangeArrowheads="1"/>
          </p:cNvSpPr>
          <p:nvPr>
            <p:ph type="title"/>
          </p:nvPr>
        </p:nvSpPr>
        <p:spPr/>
        <p:txBody>
          <a:bodyPr>
            <a:normAutofit/>
          </a:bodyPr>
          <a:lstStyle/>
          <a:p>
            <a:pPr algn="ctr" eaLnBrk="1" hangingPunct="1">
              <a:defRPr/>
            </a:pPr>
            <a:r>
              <a:rPr lang="en-US" altLang="en-US" sz="3900" dirty="0"/>
              <a:t>TRAN-001 /16 NCAC 06B .0103 – Local Rules and Regs</a:t>
            </a:r>
            <a:endParaRPr lang="en-US" altLang="en-US" sz="2800" dirty="0"/>
          </a:p>
        </p:txBody>
      </p:sp>
      <p:sp>
        <p:nvSpPr>
          <p:cNvPr id="50179" name="Rectangle 3">
            <a:extLst>
              <a:ext uri="{FF2B5EF4-FFF2-40B4-BE49-F238E27FC236}">
                <a16:creationId xmlns:a16="http://schemas.microsoft.com/office/drawing/2014/main" id="{789F86ED-8073-4DEB-ACC3-2A2D1535C9E6}"/>
              </a:ext>
            </a:extLst>
          </p:cNvPr>
          <p:cNvSpPr>
            <a:spLocks noGrp="1" noChangeArrowheads="1"/>
          </p:cNvSpPr>
          <p:nvPr>
            <p:ph type="body" idx="1"/>
          </p:nvPr>
        </p:nvSpPr>
        <p:spPr/>
        <p:txBody>
          <a:bodyPr>
            <a:normAutofit lnSpcReduction="10000"/>
          </a:bodyPr>
          <a:lstStyle/>
          <a:p>
            <a:pPr>
              <a:defRPr/>
            </a:pPr>
            <a:r>
              <a:rPr lang="en-US" dirty="0"/>
              <a:t>LEA has to have policies!</a:t>
            </a:r>
          </a:p>
          <a:p>
            <a:pPr lvl="1">
              <a:defRPr/>
            </a:pPr>
            <a:r>
              <a:rPr lang="en-US" dirty="0"/>
              <a:t>Use of school buses to support instructional purposes of schools (instructional trips via school bus)</a:t>
            </a:r>
          </a:p>
          <a:p>
            <a:pPr lvl="1">
              <a:defRPr/>
            </a:pPr>
            <a:r>
              <a:rPr lang="en-US" dirty="0"/>
              <a:t>Uniform discipline system</a:t>
            </a:r>
          </a:p>
          <a:p>
            <a:pPr lvl="1">
              <a:defRPr/>
            </a:pPr>
            <a:r>
              <a:rPr lang="en-US" dirty="0"/>
              <a:t>Procedures for recruitment and selection of drivers</a:t>
            </a:r>
          </a:p>
          <a:p>
            <a:pPr lvl="1">
              <a:defRPr/>
            </a:pPr>
            <a:r>
              <a:rPr lang="en-US" dirty="0"/>
              <a:t>Procedures for relieving a driver of driving duties</a:t>
            </a:r>
          </a:p>
          <a:p>
            <a:pPr lvl="1">
              <a:defRPr/>
            </a:pPr>
            <a:r>
              <a:rPr lang="en-US" dirty="0"/>
              <a:t>Passenger safety training and safety rules</a:t>
            </a:r>
          </a:p>
          <a:p>
            <a:pPr lvl="1">
              <a:defRPr/>
            </a:pPr>
            <a:r>
              <a:rPr lang="en-US" dirty="0"/>
              <a:t>Responsibilities of school bus transportation safety assistants and monitors</a:t>
            </a:r>
          </a:p>
          <a:p>
            <a:pPr lvl="1">
              <a:defRPr/>
            </a:pPr>
            <a:r>
              <a:rPr lang="en-US" dirty="0"/>
              <a:t>Duties of school personnel in the administration of the school transportation program.</a:t>
            </a:r>
          </a:p>
        </p:txBody>
      </p:sp>
    </p:spTree>
    <p:extLst>
      <p:ext uri="{BB962C8B-B14F-4D97-AF65-F5344CB8AC3E}">
        <p14:creationId xmlns:p14="http://schemas.microsoft.com/office/powerpoint/2010/main" val="2610113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9E55-1D92-B01C-C315-49E83971D826}"/>
              </a:ext>
            </a:extLst>
          </p:cNvPr>
          <p:cNvSpPr>
            <a:spLocks noGrp="1"/>
          </p:cNvSpPr>
          <p:nvPr>
            <p:ph type="title"/>
          </p:nvPr>
        </p:nvSpPr>
        <p:spPr/>
        <p:txBody>
          <a:bodyPr>
            <a:normAutofit fontScale="90000"/>
          </a:bodyPr>
          <a:lstStyle/>
          <a:p>
            <a:r>
              <a:rPr lang="en-US" dirty="0"/>
              <a:t>16 NCAC 06B .0107 – Supervisory and Safety Practices</a:t>
            </a:r>
          </a:p>
        </p:txBody>
      </p:sp>
      <p:sp>
        <p:nvSpPr>
          <p:cNvPr id="3" name="Content Placeholder 2">
            <a:extLst>
              <a:ext uri="{FF2B5EF4-FFF2-40B4-BE49-F238E27FC236}">
                <a16:creationId xmlns:a16="http://schemas.microsoft.com/office/drawing/2014/main" id="{6698263E-8D5A-002A-4CDC-A7FF9C312B98}"/>
              </a:ext>
            </a:extLst>
          </p:cNvPr>
          <p:cNvSpPr>
            <a:spLocks noGrp="1"/>
          </p:cNvSpPr>
          <p:nvPr>
            <p:ph idx="1"/>
          </p:nvPr>
        </p:nvSpPr>
        <p:spPr/>
        <p:txBody>
          <a:bodyPr/>
          <a:lstStyle/>
          <a:p>
            <a:r>
              <a:rPr lang="en-US" dirty="0"/>
              <a:t>DPI may evaluate LEA transportation program</a:t>
            </a:r>
          </a:p>
          <a:p>
            <a:pPr lvl="1"/>
            <a:r>
              <a:rPr lang="en-US" dirty="0"/>
              <a:t>Including supervisory and safety practices</a:t>
            </a:r>
          </a:p>
          <a:p>
            <a:r>
              <a:rPr lang="en-US" dirty="0"/>
              <a:t>DPI may make recommendations to the LEA</a:t>
            </a:r>
          </a:p>
        </p:txBody>
      </p:sp>
      <p:sp>
        <p:nvSpPr>
          <p:cNvPr id="4" name="Slide Number Placeholder 3">
            <a:extLst>
              <a:ext uri="{FF2B5EF4-FFF2-40B4-BE49-F238E27FC236}">
                <a16:creationId xmlns:a16="http://schemas.microsoft.com/office/drawing/2014/main" id="{ACCF591F-64D7-D2C1-ED90-BA50AE2958C1}"/>
              </a:ext>
            </a:extLst>
          </p:cNvPr>
          <p:cNvSpPr>
            <a:spLocks noGrp="1"/>
          </p:cNvSpPr>
          <p:nvPr>
            <p:ph type="sldNum" sz="quarter" idx="12"/>
          </p:nvPr>
        </p:nvSpPr>
        <p:spPr/>
        <p:txBody>
          <a:bodyPr/>
          <a:lstStyle/>
          <a:p>
            <a:pPr>
              <a:defRPr/>
            </a:pPr>
            <a:fld id="{136C6018-9208-4513-A493-6F5894C5445C}" type="slidenum">
              <a:rPr lang="en-US" altLang="en-US" smtClean="0"/>
              <a:pPr>
                <a:defRPr/>
              </a:pPr>
              <a:t>52</a:t>
            </a:fld>
            <a:endParaRPr lang="en-US" altLang="en-US"/>
          </a:p>
        </p:txBody>
      </p:sp>
    </p:spTree>
    <p:extLst>
      <p:ext uri="{BB962C8B-B14F-4D97-AF65-F5344CB8AC3E}">
        <p14:creationId xmlns:p14="http://schemas.microsoft.com/office/powerpoint/2010/main" val="3164905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14E3A01-54A3-4DC6-83CA-A1B6DE582DD0}"/>
              </a:ext>
            </a:extLst>
          </p:cNvPr>
          <p:cNvSpPr>
            <a:spLocks noGrp="1" noChangeArrowheads="1"/>
          </p:cNvSpPr>
          <p:nvPr>
            <p:ph type="title"/>
          </p:nvPr>
        </p:nvSpPr>
        <p:spPr>
          <a:xfrm>
            <a:off x="0" y="0"/>
            <a:ext cx="9144000" cy="1752600"/>
          </a:xfrm>
        </p:spPr>
        <p:txBody>
          <a:bodyPr>
            <a:normAutofit/>
          </a:bodyPr>
          <a:lstStyle/>
          <a:p>
            <a:pPr eaLnBrk="1" hangingPunct="1"/>
            <a:r>
              <a:rPr lang="en-US" altLang="en-US" sz="3600" b="1" dirty="0"/>
              <a:t>TRAN-006 / 16 NCAC 06B .0111</a:t>
            </a:r>
            <a:endParaRPr lang="en-US" altLang="en-US" sz="3600" dirty="0"/>
          </a:p>
        </p:txBody>
      </p:sp>
      <p:sp>
        <p:nvSpPr>
          <p:cNvPr id="56323" name="Rectangle 3">
            <a:extLst>
              <a:ext uri="{FF2B5EF4-FFF2-40B4-BE49-F238E27FC236}">
                <a16:creationId xmlns:a16="http://schemas.microsoft.com/office/drawing/2014/main" id="{6B92537E-C990-418D-A73B-84C32F62BDF8}"/>
              </a:ext>
            </a:extLst>
          </p:cNvPr>
          <p:cNvSpPr>
            <a:spLocks noGrp="1" noChangeArrowheads="1"/>
          </p:cNvSpPr>
          <p:nvPr>
            <p:ph type="body" idx="1"/>
          </p:nvPr>
        </p:nvSpPr>
        <p:spPr>
          <a:xfrm>
            <a:off x="304800" y="1371600"/>
            <a:ext cx="8839200" cy="5181600"/>
          </a:xfrm>
        </p:spPr>
        <p:txBody>
          <a:bodyPr>
            <a:normAutofit/>
          </a:bodyPr>
          <a:lstStyle/>
          <a:p>
            <a:pPr eaLnBrk="1" hangingPunct="1">
              <a:buFontTx/>
              <a:buNone/>
              <a:defRPr/>
            </a:pPr>
            <a:endParaRPr lang="en-US" sz="2400" dirty="0"/>
          </a:p>
          <a:p>
            <a:pPr>
              <a:defRPr/>
            </a:pPr>
            <a:r>
              <a:rPr lang="en-US" dirty="0"/>
              <a:t>Instruct all children (regardless of whether they ride) within the first 5 days of school and at least once during each semester thereafter. </a:t>
            </a:r>
          </a:p>
          <a:p>
            <a:pPr>
              <a:defRPr/>
            </a:pPr>
            <a:r>
              <a:rPr lang="en-US" dirty="0"/>
              <a:t>Document date training provided to each student</a:t>
            </a:r>
          </a:p>
          <a:p>
            <a:pPr>
              <a:defRPr/>
            </a:pPr>
            <a:r>
              <a:rPr lang="en-US" dirty="0"/>
              <a:t>Shall include at least: </a:t>
            </a:r>
          </a:p>
          <a:p>
            <a:pPr lvl="1">
              <a:defRPr/>
            </a:pPr>
            <a:r>
              <a:rPr lang="en-US" dirty="0"/>
              <a:t>Safe behaviors in and around school buses and stops</a:t>
            </a:r>
          </a:p>
          <a:p>
            <a:pPr lvl="2">
              <a:defRPr/>
            </a:pPr>
            <a:r>
              <a:rPr lang="en-US" dirty="0"/>
              <a:t>Walking to and Waiting at</a:t>
            </a:r>
          </a:p>
          <a:p>
            <a:pPr lvl="2">
              <a:defRPr/>
            </a:pPr>
            <a:r>
              <a:rPr lang="en-US" dirty="0"/>
              <a:t>Loading and Unloading</a:t>
            </a:r>
          </a:p>
          <a:p>
            <a:pPr lvl="2">
              <a:defRPr/>
            </a:pPr>
            <a:r>
              <a:rPr lang="en-US" dirty="0"/>
              <a:t>NC Crossing signal</a:t>
            </a:r>
          </a:p>
          <a:p>
            <a:pPr lvl="1">
              <a:defRPr/>
            </a:pPr>
            <a:r>
              <a:rPr lang="en-US" dirty="0"/>
              <a:t>Emergency exits for the specific vehicle used on that trip</a:t>
            </a:r>
          </a:p>
          <a:p>
            <a:pPr eaLnBrk="1" hangingPunct="1">
              <a:buFontTx/>
              <a:buNone/>
              <a:defRPr/>
            </a:pPr>
            <a:r>
              <a:rPr lang="en-US" sz="2400" dirty="0"/>
              <a:t> </a:t>
            </a:r>
          </a:p>
        </p:txBody>
      </p:sp>
    </p:spTree>
    <p:extLst>
      <p:ext uri="{BB962C8B-B14F-4D97-AF65-F5344CB8AC3E}">
        <p14:creationId xmlns:p14="http://schemas.microsoft.com/office/powerpoint/2010/main" val="3038688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6073258A-416C-47C8-BB53-ED33C0DACEF0}"/>
              </a:ext>
            </a:extLst>
          </p:cNvPr>
          <p:cNvSpPr>
            <a:spLocks noGrp="1" noChangeArrowheads="1"/>
          </p:cNvSpPr>
          <p:nvPr>
            <p:ph idx="1"/>
          </p:nvPr>
        </p:nvSpPr>
        <p:spPr/>
        <p:txBody>
          <a:bodyPr>
            <a:normAutofit/>
          </a:bodyPr>
          <a:lstStyle/>
          <a:p>
            <a:pPr>
              <a:defRPr/>
            </a:pPr>
            <a:r>
              <a:rPr lang="en-US" dirty="0"/>
              <a:t>School/Activity/Commercial/Contract Vehicles</a:t>
            </a:r>
          </a:p>
          <a:p>
            <a:pPr lvl="1">
              <a:defRPr/>
            </a:pPr>
            <a:r>
              <a:rPr lang="en-US" dirty="0"/>
              <a:t>Shall not exceed official rated capacity</a:t>
            </a:r>
          </a:p>
          <a:p>
            <a:pPr lvl="1">
              <a:defRPr/>
            </a:pPr>
            <a:r>
              <a:rPr lang="en-US" dirty="0"/>
              <a:t>All students seated in the seating compartments</a:t>
            </a:r>
          </a:p>
          <a:p>
            <a:pPr lvl="1">
              <a:defRPr/>
            </a:pPr>
            <a:r>
              <a:rPr lang="en-US" dirty="0"/>
              <a:t>No standing or sitting in the aisle or stepwell</a:t>
            </a:r>
          </a:p>
          <a:p>
            <a:pPr>
              <a:defRPr/>
            </a:pPr>
            <a:r>
              <a:rPr lang="en-US" b="1" dirty="0"/>
              <a:t>Drivers must use NC crossing signal</a:t>
            </a:r>
          </a:p>
          <a:p>
            <a:pPr>
              <a:defRPr/>
            </a:pPr>
            <a:r>
              <a:rPr lang="en-US" dirty="0"/>
              <a:t>Instruction to students riding in activity buses or commercial buses including emergency exit operation for the specific vehicle</a:t>
            </a:r>
          </a:p>
          <a:p>
            <a:pPr>
              <a:defRPr/>
            </a:pPr>
            <a:endParaRPr lang="en-US" b="1" dirty="0"/>
          </a:p>
          <a:p>
            <a:pPr marL="457200" lvl="1" indent="0">
              <a:buFontTx/>
              <a:buNone/>
              <a:defRPr/>
            </a:pPr>
            <a:endParaRPr lang="en-US" dirty="0"/>
          </a:p>
          <a:p>
            <a:pPr eaLnBrk="1" hangingPunct="1">
              <a:buFontTx/>
              <a:buNone/>
              <a:defRPr/>
            </a:pPr>
            <a:endParaRPr lang="en-US" altLang="en-US" sz="2000" dirty="0"/>
          </a:p>
        </p:txBody>
      </p:sp>
      <p:sp>
        <p:nvSpPr>
          <p:cNvPr id="46083" name="Title 2">
            <a:extLst>
              <a:ext uri="{FF2B5EF4-FFF2-40B4-BE49-F238E27FC236}">
                <a16:creationId xmlns:a16="http://schemas.microsoft.com/office/drawing/2014/main" id="{19C37E87-E010-441D-B692-C313036A6F6A}"/>
              </a:ext>
            </a:extLst>
          </p:cNvPr>
          <p:cNvSpPr>
            <a:spLocks noGrp="1" noChangeArrowheads="1"/>
          </p:cNvSpPr>
          <p:nvPr>
            <p:ph type="title"/>
          </p:nvPr>
        </p:nvSpPr>
        <p:spPr>
          <a:xfrm>
            <a:off x="233915" y="365126"/>
            <a:ext cx="8654903" cy="1281111"/>
          </a:xfrm>
        </p:spPr>
        <p:txBody>
          <a:bodyPr>
            <a:normAutofit/>
          </a:bodyPr>
          <a:lstStyle/>
          <a:p>
            <a:r>
              <a:rPr lang="en-US" altLang="en-US" sz="3600" b="1" dirty="0"/>
              <a:t>TRAN-006 / 16 NCAC 06B .0111</a:t>
            </a:r>
            <a:endParaRPr lang="en-US" altLang="en-US" sz="4000" dirty="0"/>
          </a:p>
        </p:txBody>
      </p:sp>
    </p:spTree>
    <p:extLst>
      <p:ext uri="{BB962C8B-B14F-4D97-AF65-F5344CB8AC3E}">
        <p14:creationId xmlns:p14="http://schemas.microsoft.com/office/powerpoint/2010/main" val="2940245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80DB03E-3D81-4CBC-97A4-5D060AB5EE5F}"/>
              </a:ext>
            </a:extLst>
          </p:cNvPr>
          <p:cNvSpPr>
            <a:spLocks noGrp="1" noChangeArrowheads="1"/>
          </p:cNvSpPr>
          <p:nvPr>
            <p:ph type="title"/>
          </p:nvPr>
        </p:nvSpPr>
        <p:spPr/>
        <p:txBody>
          <a:bodyPr/>
          <a:lstStyle/>
          <a:p>
            <a:pPr eaLnBrk="1" hangingPunct="1"/>
            <a:r>
              <a:rPr lang="en-US" altLang="en-US" sz="2800" dirty="0"/>
              <a:t>TRAN-008 /16 NCAC 06B .0112 - </a:t>
            </a:r>
            <a:br>
              <a:rPr lang="en-US" altLang="en-US" sz="2800" dirty="0"/>
            </a:br>
            <a:r>
              <a:rPr lang="en-US" altLang="en-US" sz="2800" dirty="0"/>
              <a:t>Purchase of School Buses and Equipment</a:t>
            </a:r>
          </a:p>
        </p:txBody>
      </p:sp>
      <p:sp>
        <p:nvSpPr>
          <p:cNvPr id="47107" name="Rectangle 3">
            <a:extLst>
              <a:ext uri="{FF2B5EF4-FFF2-40B4-BE49-F238E27FC236}">
                <a16:creationId xmlns:a16="http://schemas.microsoft.com/office/drawing/2014/main" id="{67E90120-95FC-4EDC-83E4-5399A1D4C99C}"/>
              </a:ext>
            </a:extLst>
          </p:cNvPr>
          <p:cNvSpPr>
            <a:spLocks noGrp="1" noChangeArrowheads="1"/>
          </p:cNvSpPr>
          <p:nvPr>
            <p:ph type="body" idx="1"/>
          </p:nvPr>
        </p:nvSpPr>
        <p:spPr>
          <a:xfrm>
            <a:off x="628650" y="1663013"/>
            <a:ext cx="7886700" cy="1392573"/>
          </a:xfrm>
        </p:spPr>
        <p:txBody>
          <a:bodyPr>
            <a:normAutofit fontScale="92500" lnSpcReduction="20000"/>
          </a:bodyPr>
          <a:lstStyle/>
          <a:p>
            <a:pPr marL="0" indent="0">
              <a:buNone/>
            </a:pPr>
            <a:r>
              <a:rPr lang="en-US" altLang="en-US" sz="2400" dirty="0"/>
              <a:t>Local education agencies shall purchase school buses from the statewide term contracts approved by the Secretary of Administration under G.S. 143-49 and shall purchase school bus brake pads, brake shoes, and brake hardware that have the same specifications as the original equipment.</a:t>
            </a:r>
          </a:p>
        </p:txBody>
      </p:sp>
      <p:pic>
        <p:nvPicPr>
          <p:cNvPr id="3" name="Picture 2" descr="A picture containing motorcycle, ground, parked, black&#10;&#10;Description automatically generated">
            <a:extLst>
              <a:ext uri="{FF2B5EF4-FFF2-40B4-BE49-F238E27FC236}">
                <a16:creationId xmlns:a16="http://schemas.microsoft.com/office/drawing/2014/main" id="{BD052247-B267-4C25-B99D-621279EA28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50921" y="3682767"/>
            <a:ext cx="2961314" cy="2220986"/>
          </a:xfrm>
          <a:prstGeom prst="rect">
            <a:avLst/>
          </a:prstGeom>
        </p:spPr>
      </p:pic>
      <p:sp>
        <p:nvSpPr>
          <p:cNvPr id="4" name="TextBox 3">
            <a:extLst>
              <a:ext uri="{FF2B5EF4-FFF2-40B4-BE49-F238E27FC236}">
                <a16:creationId xmlns:a16="http://schemas.microsoft.com/office/drawing/2014/main" id="{0E188806-218C-43E5-92BB-858CD74020C9}"/>
              </a:ext>
            </a:extLst>
          </p:cNvPr>
          <p:cNvSpPr txBox="1"/>
          <p:nvPr/>
        </p:nvSpPr>
        <p:spPr>
          <a:xfrm>
            <a:off x="2650921" y="6064417"/>
            <a:ext cx="2961314" cy="369332"/>
          </a:xfrm>
          <a:prstGeom prst="rect">
            <a:avLst/>
          </a:prstGeom>
          <a:noFill/>
        </p:spPr>
        <p:txBody>
          <a:bodyPr wrap="square" rtlCol="0">
            <a:spAutoFit/>
          </a:bodyPr>
          <a:lstStyle/>
          <a:p>
            <a:r>
              <a:rPr lang="en-US" sz="900">
                <a:hlinkClick r:id="rId3" tooltip="https://commons.wikimedia.org/wiki/File:Air_disc_brake.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559428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A668-84DD-4C4A-A400-784B0BF1CD5A}"/>
              </a:ext>
            </a:extLst>
          </p:cNvPr>
          <p:cNvSpPr>
            <a:spLocks noGrp="1"/>
          </p:cNvSpPr>
          <p:nvPr>
            <p:ph type="title"/>
          </p:nvPr>
        </p:nvSpPr>
        <p:spPr>
          <a:xfrm>
            <a:off x="557629" y="172579"/>
            <a:ext cx="7886700" cy="1281111"/>
          </a:xfrm>
        </p:spPr>
        <p:txBody>
          <a:bodyPr/>
          <a:lstStyle/>
          <a:p>
            <a:pPr algn="ctr"/>
            <a:r>
              <a:rPr lang="en-US" dirty="0"/>
              <a:t>Transportation Field Consultants</a:t>
            </a:r>
          </a:p>
        </p:txBody>
      </p:sp>
      <p:sp>
        <p:nvSpPr>
          <p:cNvPr id="4" name="Content Placeholder 3">
            <a:extLst>
              <a:ext uri="{FF2B5EF4-FFF2-40B4-BE49-F238E27FC236}">
                <a16:creationId xmlns:a16="http://schemas.microsoft.com/office/drawing/2014/main" id="{5EBA0687-E714-CD43-99F4-5A0450A074D7}"/>
              </a:ext>
            </a:extLst>
          </p:cNvPr>
          <p:cNvSpPr>
            <a:spLocks noGrp="1"/>
          </p:cNvSpPr>
          <p:nvPr>
            <p:ph sz="half" idx="2"/>
          </p:nvPr>
        </p:nvSpPr>
        <p:spPr>
          <a:xfrm>
            <a:off x="2232734" y="4303310"/>
            <a:ext cx="6222724" cy="1028702"/>
          </a:xfrm>
        </p:spPr>
        <p:txBody>
          <a:bodyPr>
            <a:normAutofit lnSpcReduction="10000"/>
          </a:bodyPr>
          <a:lstStyle/>
          <a:p>
            <a:pPr marL="0" indent="0">
              <a:buNone/>
            </a:pPr>
            <a:r>
              <a:rPr lang="en-US" sz="1800" dirty="0"/>
              <a:t>Shannon Ennis – Eastern Region</a:t>
            </a:r>
          </a:p>
          <a:p>
            <a:pPr marL="0" indent="0">
              <a:buNone/>
            </a:pPr>
            <a:r>
              <a:rPr lang="en-US" sz="1800" dirty="0">
                <a:hlinkClick r:id="rId2"/>
              </a:rPr>
              <a:t>Shannon.Ennis@dpi.nc.gov</a:t>
            </a:r>
            <a:endParaRPr lang="en-US" sz="1800" dirty="0"/>
          </a:p>
          <a:p>
            <a:pPr marL="0" indent="0">
              <a:buNone/>
            </a:pPr>
            <a:r>
              <a:rPr lang="en-US" sz="1800" dirty="0"/>
              <a:t>919-625-0947</a:t>
            </a:r>
          </a:p>
        </p:txBody>
      </p:sp>
      <p:sp>
        <p:nvSpPr>
          <p:cNvPr id="5" name="Slide Number Placeholder 4">
            <a:extLst>
              <a:ext uri="{FF2B5EF4-FFF2-40B4-BE49-F238E27FC236}">
                <a16:creationId xmlns:a16="http://schemas.microsoft.com/office/drawing/2014/main" id="{14F6EA2B-088F-9043-A448-ACBFFDACB95D}"/>
              </a:ext>
            </a:extLst>
          </p:cNvPr>
          <p:cNvSpPr>
            <a:spLocks noGrp="1"/>
          </p:cNvSpPr>
          <p:nvPr>
            <p:ph type="sldNum" sz="quarter" idx="10"/>
          </p:nvPr>
        </p:nvSpPr>
        <p:spPr/>
        <p:txBody>
          <a:bodyPr/>
          <a:lstStyle/>
          <a:p>
            <a:fld id="{4944B7B2-FFA2-5148-A472-BF046BD89520}" type="slidenum">
              <a:rPr lang="en-US" smtClean="0"/>
              <a:pPr/>
              <a:t>56</a:t>
            </a:fld>
            <a:endParaRPr lang="en-US" dirty="0"/>
          </a:p>
        </p:txBody>
      </p:sp>
      <p:sp>
        <p:nvSpPr>
          <p:cNvPr id="10" name="TextBox 9">
            <a:extLst>
              <a:ext uri="{FF2B5EF4-FFF2-40B4-BE49-F238E27FC236}">
                <a16:creationId xmlns:a16="http://schemas.microsoft.com/office/drawing/2014/main" id="{8A525DB7-C228-4554-9F6D-303BA0F76AB7}"/>
              </a:ext>
            </a:extLst>
          </p:cNvPr>
          <p:cNvSpPr txBox="1"/>
          <p:nvPr/>
        </p:nvSpPr>
        <p:spPr>
          <a:xfrm>
            <a:off x="2232734" y="1525356"/>
            <a:ext cx="4678531" cy="1200329"/>
          </a:xfrm>
          <a:prstGeom prst="rect">
            <a:avLst/>
          </a:prstGeom>
          <a:noFill/>
        </p:spPr>
        <p:txBody>
          <a:bodyPr wrap="square" rtlCol="0">
            <a:spAutoFit/>
          </a:bodyPr>
          <a:lstStyle/>
          <a:p>
            <a:pPr marL="0" indent="0">
              <a:buNone/>
            </a:pPr>
            <a:r>
              <a:rPr lang="en-US" sz="1800" dirty="0"/>
              <a:t>Anthony Avant – Central Region</a:t>
            </a:r>
          </a:p>
          <a:p>
            <a:pPr marL="0" indent="0">
              <a:buNone/>
            </a:pPr>
            <a:r>
              <a:rPr lang="en-US" sz="1800" dirty="0">
                <a:hlinkClick r:id="rId3"/>
              </a:rPr>
              <a:t>Anthony.Avant@dpi.nc.gov</a:t>
            </a:r>
            <a:endParaRPr lang="en-US" sz="1800" dirty="0"/>
          </a:p>
          <a:p>
            <a:pPr marL="0" indent="0">
              <a:buNone/>
            </a:pPr>
            <a:r>
              <a:rPr lang="en-US" sz="1800" dirty="0"/>
              <a:t>336-848-4557</a:t>
            </a:r>
          </a:p>
          <a:p>
            <a:endParaRPr lang="en-US" dirty="0"/>
          </a:p>
        </p:txBody>
      </p:sp>
      <p:sp>
        <p:nvSpPr>
          <p:cNvPr id="11" name="TextBox 10">
            <a:extLst>
              <a:ext uri="{FF2B5EF4-FFF2-40B4-BE49-F238E27FC236}">
                <a16:creationId xmlns:a16="http://schemas.microsoft.com/office/drawing/2014/main" id="{28FBACAB-681A-4EAD-AB0E-E14B132A5990}"/>
              </a:ext>
            </a:extLst>
          </p:cNvPr>
          <p:cNvSpPr txBox="1"/>
          <p:nvPr/>
        </p:nvSpPr>
        <p:spPr>
          <a:xfrm>
            <a:off x="2232734" y="2840328"/>
            <a:ext cx="5220071" cy="1200329"/>
          </a:xfrm>
          <a:prstGeom prst="rect">
            <a:avLst/>
          </a:prstGeom>
          <a:noFill/>
        </p:spPr>
        <p:txBody>
          <a:bodyPr wrap="square" rtlCol="0">
            <a:spAutoFit/>
          </a:bodyPr>
          <a:lstStyle/>
          <a:p>
            <a:r>
              <a:rPr lang="en-US" sz="1800" dirty="0"/>
              <a:t>Danny Reed – </a:t>
            </a:r>
            <a:r>
              <a:rPr lang="en-US" dirty="0"/>
              <a:t>Western Region</a:t>
            </a:r>
            <a:endParaRPr lang="en-US" sz="1800" dirty="0"/>
          </a:p>
          <a:p>
            <a:pPr marL="0" indent="0">
              <a:buNone/>
            </a:pPr>
            <a:r>
              <a:rPr lang="en-US" sz="1800" dirty="0">
                <a:hlinkClick r:id="rId4"/>
              </a:rPr>
              <a:t>Danny.Reed@dpi.nc.gov</a:t>
            </a:r>
            <a:endParaRPr lang="en-US" sz="1800" dirty="0"/>
          </a:p>
          <a:p>
            <a:pPr marL="0" indent="0">
              <a:buNone/>
            </a:pPr>
            <a:r>
              <a:rPr lang="en-US" sz="1800" dirty="0"/>
              <a:t>980-505-2537</a:t>
            </a:r>
          </a:p>
          <a:p>
            <a:endParaRPr lang="en-US" dirty="0"/>
          </a:p>
        </p:txBody>
      </p:sp>
      <p:pic>
        <p:nvPicPr>
          <p:cNvPr id="2050" name="Picture 2" descr="Danny Reed">
            <a:extLst>
              <a:ext uri="{FF2B5EF4-FFF2-40B4-BE49-F238E27FC236}">
                <a16:creationId xmlns:a16="http://schemas.microsoft.com/office/drawing/2014/main" id="{E0A588F7-541A-43F9-A87C-CFE49C9EC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04" y="2919413"/>
            <a:ext cx="11906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thony Avant">
            <a:extLst>
              <a:ext uri="{FF2B5EF4-FFF2-40B4-BE49-F238E27FC236}">
                <a16:creationId xmlns:a16="http://schemas.microsoft.com/office/drawing/2014/main" id="{967D10F0-59CE-45EA-91B3-2207E4529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79" y="1525356"/>
            <a:ext cx="12001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annon Ennis">
            <a:extLst>
              <a:ext uri="{FF2B5EF4-FFF2-40B4-BE49-F238E27FC236}">
                <a16:creationId xmlns:a16="http://schemas.microsoft.com/office/drawing/2014/main" id="{124D392D-2EFB-4166-B99E-437E9B2C15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79" y="4303945"/>
            <a:ext cx="1200150" cy="106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14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A668-84DD-4C4A-A400-784B0BF1CD5A}"/>
              </a:ext>
            </a:extLst>
          </p:cNvPr>
          <p:cNvSpPr>
            <a:spLocks noGrp="1"/>
          </p:cNvSpPr>
          <p:nvPr>
            <p:ph type="title"/>
          </p:nvPr>
        </p:nvSpPr>
        <p:spPr>
          <a:xfrm>
            <a:off x="557629" y="172579"/>
            <a:ext cx="7886700" cy="1281111"/>
          </a:xfrm>
        </p:spPr>
        <p:txBody>
          <a:bodyPr/>
          <a:lstStyle/>
          <a:p>
            <a:pPr algn="ctr"/>
            <a:r>
              <a:rPr lang="en-US" dirty="0"/>
              <a:t>Transportation Office Staff</a:t>
            </a:r>
          </a:p>
        </p:txBody>
      </p:sp>
      <p:pic>
        <p:nvPicPr>
          <p:cNvPr id="6" name="Content Placeholder 5">
            <a:extLst>
              <a:ext uri="{FF2B5EF4-FFF2-40B4-BE49-F238E27FC236}">
                <a16:creationId xmlns:a16="http://schemas.microsoft.com/office/drawing/2014/main" id="{E2A572F4-F374-4937-86F7-E30C4C730140}"/>
              </a:ext>
            </a:extLst>
          </p:cNvPr>
          <p:cNvPicPr>
            <a:picLocks noGrp="1" noChangeAspect="1"/>
          </p:cNvPicPr>
          <p:nvPr>
            <p:ph sz="half" idx="1"/>
          </p:nvPr>
        </p:nvPicPr>
        <p:blipFill>
          <a:blip r:embed="rId2"/>
          <a:stretch>
            <a:fillRect/>
          </a:stretch>
        </p:blipFill>
        <p:spPr>
          <a:xfrm>
            <a:off x="699671" y="1286211"/>
            <a:ext cx="1200150" cy="1028700"/>
          </a:xfrm>
          <a:prstGeom prst="rect">
            <a:avLst/>
          </a:prstGeom>
        </p:spPr>
      </p:pic>
      <p:sp>
        <p:nvSpPr>
          <p:cNvPr id="4" name="Content Placeholder 3">
            <a:extLst>
              <a:ext uri="{FF2B5EF4-FFF2-40B4-BE49-F238E27FC236}">
                <a16:creationId xmlns:a16="http://schemas.microsoft.com/office/drawing/2014/main" id="{5EBA0687-E714-CD43-99F4-5A0450A074D7}"/>
              </a:ext>
            </a:extLst>
          </p:cNvPr>
          <p:cNvSpPr>
            <a:spLocks noGrp="1"/>
          </p:cNvSpPr>
          <p:nvPr>
            <p:ph sz="half" idx="2"/>
          </p:nvPr>
        </p:nvSpPr>
        <p:spPr>
          <a:xfrm>
            <a:off x="2221605" y="2544941"/>
            <a:ext cx="6222724" cy="1028702"/>
          </a:xfrm>
        </p:spPr>
        <p:txBody>
          <a:bodyPr>
            <a:normAutofit lnSpcReduction="10000"/>
          </a:bodyPr>
          <a:lstStyle/>
          <a:p>
            <a:pPr marL="0" indent="0">
              <a:buNone/>
            </a:pPr>
            <a:r>
              <a:rPr lang="en-US" sz="1800" dirty="0"/>
              <a:t>Jaime Doran – Program Analyst II</a:t>
            </a:r>
          </a:p>
          <a:p>
            <a:pPr marL="0" indent="0">
              <a:buNone/>
            </a:pPr>
            <a:r>
              <a:rPr lang="en-US" sz="1800" dirty="0">
                <a:hlinkClick r:id="rId3"/>
              </a:rPr>
              <a:t>Jaime.Doran@dpi.nc.gov</a:t>
            </a:r>
            <a:endParaRPr lang="en-US" sz="1800" dirty="0"/>
          </a:p>
          <a:p>
            <a:pPr marL="0" indent="0">
              <a:buNone/>
            </a:pPr>
            <a:r>
              <a:rPr lang="en-US" sz="1800" dirty="0"/>
              <a:t>984-236-2953</a:t>
            </a:r>
          </a:p>
        </p:txBody>
      </p:sp>
      <p:sp>
        <p:nvSpPr>
          <p:cNvPr id="5" name="Slide Number Placeholder 4">
            <a:extLst>
              <a:ext uri="{FF2B5EF4-FFF2-40B4-BE49-F238E27FC236}">
                <a16:creationId xmlns:a16="http://schemas.microsoft.com/office/drawing/2014/main" id="{14F6EA2B-088F-9043-A448-ACBFFDACB95D}"/>
              </a:ext>
            </a:extLst>
          </p:cNvPr>
          <p:cNvSpPr>
            <a:spLocks noGrp="1"/>
          </p:cNvSpPr>
          <p:nvPr>
            <p:ph type="sldNum" sz="quarter" idx="10"/>
          </p:nvPr>
        </p:nvSpPr>
        <p:spPr/>
        <p:txBody>
          <a:bodyPr/>
          <a:lstStyle/>
          <a:p>
            <a:fld id="{4944B7B2-FFA2-5148-A472-BF046BD89520}" type="slidenum">
              <a:rPr lang="en-US" smtClean="0"/>
              <a:pPr/>
              <a:t>57</a:t>
            </a:fld>
            <a:endParaRPr lang="en-US" dirty="0"/>
          </a:p>
        </p:txBody>
      </p:sp>
      <p:pic>
        <p:nvPicPr>
          <p:cNvPr id="1030" name="Picture 6" descr="Jaime Doran">
            <a:extLst>
              <a:ext uri="{FF2B5EF4-FFF2-40B4-BE49-F238E27FC236}">
                <a16:creationId xmlns:a16="http://schemas.microsoft.com/office/drawing/2014/main" id="{27EC4ABB-54C3-4506-8513-043803278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71" y="2544942"/>
            <a:ext cx="1254070" cy="10287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AF40A9-F6C7-4DCE-BAB8-1049BE5D2101}"/>
              </a:ext>
            </a:extLst>
          </p:cNvPr>
          <p:cNvSpPr txBox="1"/>
          <p:nvPr/>
        </p:nvSpPr>
        <p:spPr>
          <a:xfrm>
            <a:off x="2228295" y="1344613"/>
            <a:ext cx="6141521" cy="1200329"/>
          </a:xfrm>
          <a:prstGeom prst="rect">
            <a:avLst/>
          </a:prstGeom>
          <a:noFill/>
        </p:spPr>
        <p:txBody>
          <a:bodyPr wrap="square" rtlCol="0">
            <a:spAutoFit/>
          </a:bodyPr>
          <a:lstStyle/>
          <a:p>
            <a:r>
              <a:rPr lang="en-US" dirty="0"/>
              <a:t>Kevin Harrison – Section Chief</a:t>
            </a:r>
          </a:p>
          <a:p>
            <a:pPr marL="0" indent="0">
              <a:buNone/>
            </a:pPr>
            <a:r>
              <a:rPr lang="en-US" dirty="0">
                <a:hlinkClick r:id="rId5"/>
              </a:rPr>
              <a:t>Kevin.Harrison@dpi.nc.gov</a:t>
            </a:r>
            <a:endParaRPr lang="en-US" dirty="0"/>
          </a:p>
          <a:p>
            <a:pPr marL="0" indent="0">
              <a:buNone/>
            </a:pPr>
            <a:r>
              <a:rPr lang="en-US" dirty="0"/>
              <a:t>984-236-2932</a:t>
            </a:r>
          </a:p>
          <a:p>
            <a:endParaRPr lang="en-US" dirty="0"/>
          </a:p>
        </p:txBody>
      </p:sp>
      <p:pic>
        <p:nvPicPr>
          <p:cNvPr id="3" name="Picture 2" descr="A person with a beard and mustache&#10;&#10;Description automatically generated">
            <a:extLst>
              <a:ext uri="{FF2B5EF4-FFF2-40B4-BE49-F238E27FC236}">
                <a16:creationId xmlns:a16="http://schemas.microsoft.com/office/drawing/2014/main" id="{4868A9CC-B698-E270-6C79-B8D2C81A026F}"/>
              </a:ext>
            </a:extLst>
          </p:cNvPr>
          <p:cNvPicPr>
            <a:picLocks noChangeAspect="1"/>
          </p:cNvPicPr>
          <p:nvPr/>
        </p:nvPicPr>
        <p:blipFill>
          <a:blip r:embed="rId6"/>
          <a:stretch>
            <a:fillRect/>
          </a:stretch>
        </p:blipFill>
        <p:spPr>
          <a:xfrm>
            <a:off x="692981" y="3803673"/>
            <a:ext cx="1260760" cy="1040127"/>
          </a:xfrm>
          <a:prstGeom prst="rect">
            <a:avLst/>
          </a:prstGeom>
        </p:spPr>
      </p:pic>
      <p:sp>
        <p:nvSpPr>
          <p:cNvPr id="7" name="Content Placeholder 3">
            <a:extLst>
              <a:ext uri="{FF2B5EF4-FFF2-40B4-BE49-F238E27FC236}">
                <a16:creationId xmlns:a16="http://schemas.microsoft.com/office/drawing/2014/main" id="{9FC31F2B-12A5-D842-47F0-7A5FB4E35323}"/>
              </a:ext>
            </a:extLst>
          </p:cNvPr>
          <p:cNvSpPr txBox="1">
            <a:spLocks/>
          </p:cNvSpPr>
          <p:nvPr/>
        </p:nvSpPr>
        <p:spPr>
          <a:xfrm>
            <a:off x="2147092" y="3783442"/>
            <a:ext cx="6222724" cy="1028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Brandon Arrington– Business Systems Analyst I</a:t>
            </a:r>
          </a:p>
          <a:p>
            <a:pPr marL="0" indent="0">
              <a:buNone/>
            </a:pPr>
            <a:r>
              <a:rPr lang="en-US" sz="1800" dirty="0">
                <a:hlinkClick r:id="rId7"/>
              </a:rPr>
              <a:t>Brandon.Arrington@dpi.nc.gov</a:t>
            </a:r>
            <a:endParaRPr lang="en-US" sz="1800" dirty="0"/>
          </a:p>
          <a:p>
            <a:pPr marL="0" indent="0">
              <a:buNone/>
            </a:pPr>
            <a:r>
              <a:rPr lang="en-US" sz="1800" dirty="0"/>
              <a:t>984-236-2935</a:t>
            </a:r>
          </a:p>
        </p:txBody>
      </p:sp>
      <p:sp>
        <p:nvSpPr>
          <p:cNvPr id="11" name="Content Placeholder 3">
            <a:extLst>
              <a:ext uri="{FF2B5EF4-FFF2-40B4-BE49-F238E27FC236}">
                <a16:creationId xmlns:a16="http://schemas.microsoft.com/office/drawing/2014/main" id="{D3B10F9D-5693-CFEB-A5CA-DC7F26D5D9D8}"/>
              </a:ext>
            </a:extLst>
          </p:cNvPr>
          <p:cNvSpPr txBox="1">
            <a:spLocks/>
          </p:cNvSpPr>
          <p:nvPr/>
        </p:nvSpPr>
        <p:spPr>
          <a:xfrm>
            <a:off x="2147092" y="5026784"/>
            <a:ext cx="6222724" cy="793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Brandon Smith - Financial and Business Compliance Analyst II</a:t>
            </a:r>
          </a:p>
          <a:p>
            <a:pPr marL="0" indent="0">
              <a:buNone/>
            </a:pPr>
            <a:r>
              <a:rPr lang="en-US" sz="1800" dirty="0">
                <a:hlinkClick r:id="rId8"/>
              </a:rPr>
              <a:t>Brandon.Smith@dpi.nc.gov</a:t>
            </a:r>
            <a:endParaRPr lang="en-US" sz="1800" dirty="0"/>
          </a:p>
          <a:p>
            <a:pPr marL="0" indent="0">
              <a:buNone/>
            </a:pPr>
            <a:r>
              <a:rPr lang="en-US" sz="1800" dirty="0"/>
              <a:t>984-236-2934</a:t>
            </a:r>
          </a:p>
        </p:txBody>
      </p:sp>
    </p:spTree>
    <p:extLst>
      <p:ext uri="{BB962C8B-B14F-4D97-AF65-F5344CB8AC3E}">
        <p14:creationId xmlns:p14="http://schemas.microsoft.com/office/powerpoint/2010/main" val="843775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C89D-E93E-435C-993D-3F205ED4AE45}"/>
              </a:ext>
            </a:extLst>
          </p:cNvPr>
          <p:cNvSpPr>
            <a:spLocks noGrp="1"/>
          </p:cNvSpPr>
          <p:nvPr>
            <p:ph type="title"/>
          </p:nvPr>
        </p:nvSpPr>
        <p:spPr>
          <a:xfrm>
            <a:off x="628650" y="528416"/>
            <a:ext cx="7886700" cy="838930"/>
          </a:xfrm>
        </p:spPr>
        <p:txBody>
          <a:bodyPr/>
          <a:lstStyle/>
          <a:p>
            <a:pPr algn="ctr"/>
            <a:r>
              <a:rPr lang="en-US" dirty="0">
                <a:hlinkClick r:id="rId2"/>
              </a:rPr>
              <a:t>www.ncbussafety.org</a:t>
            </a:r>
            <a:endParaRPr lang="en-US" dirty="0"/>
          </a:p>
        </p:txBody>
      </p:sp>
      <p:sp>
        <p:nvSpPr>
          <p:cNvPr id="4" name="Slide Number Placeholder 3">
            <a:extLst>
              <a:ext uri="{FF2B5EF4-FFF2-40B4-BE49-F238E27FC236}">
                <a16:creationId xmlns:a16="http://schemas.microsoft.com/office/drawing/2014/main" id="{A7FA40C5-8795-4E00-AD83-158CBB1E21DB}"/>
              </a:ext>
            </a:extLst>
          </p:cNvPr>
          <p:cNvSpPr>
            <a:spLocks noGrp="1"/>
          </p:cNvSpPr>
          <p:nvPr>
            <p:ph type="sldNum" sz="quarter" idx="10"/>
          </p:nvPr>
        </p:nvSpPr>
        <p:spPr/>
        <p:txBody>
          <a:bodyPr/>
          <a:lstStyle/>
          <a:p>
            <a:fld id="{4944B7B2-FFA2-5148-A472-BF046BD89520}" type="slidenum">
              <a:rPr lang="en-US" smtClean="0"/>
              <a:pPr/>
              <a:t>58</a:t>
            </a:fld>
            <a:endParaRPr lang="en-US" dirty="0"/>
          </a:p>
        </p:txBody>
      </p:sp>
      <p:pic>
        <p:nvPicPr>
          <p:cNvPr id="6" name="Picture 5" descr="Logo&#10;&#10;Description automatically generated">
            <a:extLst>
              <a:ext uri="{FF2B5EF4-FFF2-40B4-BE49-F238E27FC236}">
                <a16:creationId xmlns:a16="http://schemas.microsoft.com/office/drawing/2014/main" id="{172F3B20-A354-4EBF-A998-1B8E70CD27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8566" y="838899"/>
            <a:ext cx="6086868" cy="5414078"/>
          </a:xfrm>
          <a:prstGeom prst="rect">
            <a:avLst/>
          </a:prstGeom>
        </p:spPr>
      </p:pic>
      <p:sp>
        <p:nvSpPr>
          <p:cNvPr id="7" name="TextBox 6">
            <a:extLst>
              <a:ext uri="{FF2B5EF4-FFF2-40B4-BE49-F238E27FC236}">
                <a16:creationId xmlns:a16="http://schemas.microsoft.com/office/drawing/2014/main" id="{954D7408-D9E8-4BC0-AA37-8BE5B923553B}"/>
              </a:ext>
            </a:extLst>
          </p:cNvPr>
          <p:cNvSpPr txBox="1"/>
          <p:nvPr/>
        </p:nvSpPr>
        <p:spPr>
          <a:xfrm>
            <a:off x="1528566" y="6211343"/>
            <a:ext cx="6086868" cy="230832"/>
          </a:xfrm>
          <a:prstGeom prst="rect">
            <a:avLst/>
          </a:prstGeom>
          <a:noFill/>
        </p:spPr>
        <p:txBody>
          <a:bodyPr wrap="square" rtlCol="0">
            <a:spAutoFit/>
          </a:bodyPr>
          <a:lstStyle/>
          <a:p>
            <a:r>
              <a:rPr lang="en-US" sz="900" dirty="0">
                <a:hlinkClick r:id="rId4" tooltip="https://freepngimg.com/png/25333-world-wide-web-image"/>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929442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D0A-F52E-4D47-BB0F-4AEBE9ECA7E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322D977-1DA7-42B5-8272-7A4F0B661328}"/>
              </a:ext>
            </a:extLst>
          </p:cNvPr>
          <p:cNvSpPr>
            <a:spLocks noGrp="1"/>
          </p:cNvSpPr>
          <p:nvPr>
            <p:ph type="body"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89FA36-B1C5-4EB7-8D0E-466DED4757EF}"/>
              </a:ext>
            </a:extLst>
          </p:cNvPr>
          <p:cNvSpPr>
            <a:spLocks noGrp="1"/>
          </p:cNvSpPr>
          <p:nvPr>
            <p:ph type="sldNum" sz="quarter" idx="12"/>
          </p:nvPr>
        </p:nvSpPr>
        <p:spPr/>
        <p:txBody>
          <a:bodyPr/>
          <a:lstStyle/>
          <a:p>
            <a:fld id="{4944B7B2-FFA2-5148-A472-BF046BD89520}" type="slidenum">
              <a:rPr lang="en-US" smtClean="0"/>
              <a:pPr/>
              <a:t>59</a:t>
            </a:fld>
            <a:endParaRPr lang="en-US" dirty="0"/>
          </a:p>
        </p:txBody>
      </p:sp>
      <p:pic>
        <p:nvPicPr>
          <p:cNvPr id="6" name="Picture 5" descr="A green sign with white lettering&#10;&#10;Description automatically generated with low confidence">
            <a:extLst>
              <a:ext uri="{FF2B5EF4-FFF2-40B4-BE49-F238E27FC236}">
                <a16:creationId xmlns:a16="http://schemas.microsoft.com/office/drawing/2014/main" id="{CC6C4799-4D0A-4024-B3B8-2B46708FB0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0553" y="365126"/>
            <a:ext cx="8422894" cy="5615263"/>
          </a:xfrm>
          <a:prstGeom prst="rect">
            <a:avLst/>
          </a:prstGeom>
        </p:spPr>
      </p:pic>
      <p:sp>
        <p:nvSpPr>
          <p:cNvPr id="7" name="TextBox 6">
            <a:extLst>
              <a:ext uri="{FF2B5EF4-FFF2-40B4-BE49-F238E27FC236}">
                <a16:creationId xmlns:a16="http://schemas.microsoft.com/office/drawing/2014/main" id="{385464F3-2587-4457-B20B-182201A246B6}"/>
              </a:ext>
            </a:extLst>
          </p:cNvPr>
          <p:cNvSpPr txBox="1"/>
          <p:nvPr/>
        </p:nvSpPr>
        <p:spPr>
          <a:xfrm>
            <a:off x="360553" y="6099869"/>
            <a:ext cx="8422894" cy="230832"/>
          </a:xfrm>
          <a:prstGeom prst="rect">
            <a:avLst/>
          </a:prstGeom>
          <a:noFill/>
        </p:spPr>
        <p:txBody>
          <a:bodyPr wrap="square" rtlCol="0">
            <a:spAutoFit/>
          </a:bodyPr>
          <a:lstStyle/>
          <a:p>
            <a:r>
              <a:rPr lang="en-US" sz="900" dirty="0">
                <a:hlinkClick r:id="rId3" tooltip="https://www.picserver.org/highway-signs2/q/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78640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C5314E-8FBF-4199-96DD-E73DD7DA9FCE}"/>
              </a:ext>
            </a:extLst>
          </p:cNvPr>
          <p:cNvSpPr>
            <a:spLocks noGrp="1" noChangeArrowheads="1"/>
          </p:cNvSpPr>
          <p:nvPr>
            <p:ph type="title"/>
          </p:nvPr>
        </p:nvSpPr>
        <p:spPr>
          <a:xfrm>
            <a:off x="685800" y="381000"/>
            <a:ext cx="7772400" cy="1143000"/>
          </a:xfrm>
        </p:spPr>
        <p:txBody>
          <a:bodyPr>
            <a:normAutofit fontScale="90000"/>
          </a:bodyPr>
          <a:lstStyle/>
          <a:p>
            <a:pPr algn="ctr" eaLnBrk="1" hangingPunct="1"/>
            <a:r>
              <a:rPr lang="en-US" altLang="en-US" sz="4000" dirty="0"/>
              <a:t>§ </a:t>
            </a:r>
            <a:r>
              <a:rPr lang="en-US" altLang="en-US" sz="4000" b="1" dirty="0"/>
              <a:t>115C-240</a:t>
            </a:r>
            <a:r>
              <a:rPr lang="en-US" altLang="en-US" sz="4000" dirty="0"/>
              <a:t>. </a:t>
            </a:r>
            <a:r>
              <a:rPr lang="en-US" altLang="en-US" sz="4000" b="1" dirty="0"/>
              <a:t>Authority and duties of State Board of Education</a:t>
            </a:r>
            <a:endParaRPr lang="en-US" altLang="en-US" sz="4000" dirty="0"/>
          </a:p>
        </p:txBody>
      </p:sp>
      <p:sp>
        <p:nvSpPr>
          <p:cNvPr id="6147" name="Rectangle 3">
            <a:extLst>
              <a:ext uri="{FF2B5EF4-FFF2-40B4-BE49-F238E27FC236}">
                <a16:creationId xmlns:a16="http://schemas.microsoft.com/office/drawing/2014/main" id="{B612B462-4707-4C03-81CF-B45EE196996D}"/>
              </a:ext>
            </a:extLst>
          </p:cNvPr>
          <p:cNvSpPr>
            <a:spLocks noGrp="1" noChangeArrowheads="1"/>
          </p:cNvSpPr>
          <p:nvPr>
            <p:ph type="body" idx="1"/>
          </p:nvPr>
        </p:nvSpPr>
        <p:spPr>
          <a:xfrm>
            <a:off x="685800" y="1752600"/>
            <a:ext cx="8001000" cy="4724400"/>
          </a:xfrm>
        </p:spPr>
        <p:txBody>
          <a:bodyPr>
            <a:normAutofit fontScale="92500" lnSpcReduction="20000"/>
          </a:bodyPr>
          <a:lstStyle/>
          <a:p>
            <a:pPr eaLnBrk="1" hangingPunct="1">
              <a:defRPr/>
            </a:pPr>
            <a:r>
              <a:rPr lang="en-US" altLang="en-US" sz="2800" dirty="0"/>
              <a:t>Promulgate rules and regulations for operation of the public school</a:t>
            </a:r>
            <a:r>
              <a:rPr lang="en-US" altLang="en-US" dirty="0"/>
              <a:t> </a:t>
            </a:r>
            <a:r>
              <a:rPr lang="en-US" altLang="en-US" sz="2800" dirty="0"/>
              <a:t>transportation system</a:t>
            </a:r>
          </a:p>
          <a:p>
            <a:pPr eaLnBrk="1" hangingPunct="1">
              <a:defRPr/>
            </a:pPr>
            <a:r>
              <a:rPr lang="en-US" altLang="en-US" sz="2800" dirty="0"/>
              <a:t>Create rules and regulations for school bus specifications and maintenance </a:t>
            </a:r>
            <a:endParaRPr lang="en-US" altLang="en-US" sz="2000" dirty="0"/>
          </a:p>
          <a:p>
            <a:pPr eaLnBrk="1" hangingPunct="1">
              <a:defRPr/>
            </a:pPr>
            <a:r>
              <a:rPr lang="en-US" altLang="en-US" sz="2800" dirty="0"/>
              <a:t>Create </a:t>
            </a:r>
            <a:r>
              <a:rPr lang="en-US" altLang="en-US" dirty="0"/>
              <a:t>g</a:t>
            </a:r>
            <a:r>
              <a:rPr lang="en-US" altLang="en-US" sz="2800" dirty="0"/>
              <a:t>uidelines for routing; TIMS (or SBE approved equivalent)</a:t>
            </a:r>
          </a:p>
          <a:p>
            <a:pPr eaLnBrk="1" hangingPunct="1">
              <a:defRPr/>
            </a:pPr>
            <a:r>
              <a:rPr lang="en-US" altLang="en-US" dirty="0"/>
              <a:t>Assist with questions of the local boards</a:t>
            </a:r>
            <a:endParaRPr lang="en-US" altLang="en-US" sz="2800" dirty="0"/>
          </a:p>
          <a:p>
            <a:pPr eaLnBrk="1" hangingPunct="1">
              <a:defRPr/>
            </a:pPr>
            <a:r>
              <a:rPr lang="en-US" altLang="en-US" dirty="0"/>
              <a:t>Funds only to be used for replacing, maintaining, insuring, and operating school buses and service vehicles (in accordance with certain 115C laws and SBE rules)</a:t>
            </a:r>
          </a:p>
          <a:p>
            <a:pPr eaLnBrk="1" hangingPunct="1">
              <a:defRPr/>
            </a:pPr>
            <a:r>
              <a:rPr lang="en-US" altLang="en-US" sz="2800" dirty="0"/>
              <a:t>SBE not obligated </a:t>
            </a:r>
            <a:r>
              <a:rPr lang="en-US" altLang="en-US" dirty="0"/>
              <a:t>to provide transportation nor liable for what local boards do</a:t>
            </a:r>
            <a:endParaRPr lang="en-US" altLang="en-US" sz="2800" dirty="0"/>
          </a:p>
        </p:txBody>
      </p:sp>
    </p:spTree>
    <p:extLst>
      <p:ext uri="{BB962C8B-B14F-4D97-AF65-F5344CB8AC3E}">
        <p14:creationId xmlns:p14="http://schemas.microsoft.com/office/powerpoint/2010/main" val="389619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EFF2-DEBE-D19A-3C53-5DB0E280FAF9}"/>
              </a:ext>
            </a:extLst>
          </p:cNvPr>
          <p:cNvSpPr>
            <a:spLocks noGrp="1"/>
          </p:cNvSpPr>
          <p:nvPr>
            <p:ph type="title"/>
          </p:nvPr>
        </p:nvSpPr>
        <p:spPr/>
        <p:txBody>
          <a:bodyPr/>
          <a:lstStyle/>
          <a:p>
            <a:r>
              <a:rPr lang="en-US" altLang="en-US" sz="4400" dirty="0"/>
              <a:t>§ </a:t>
            </a:r>
            <a:r>
              <a:rPr lang="en-US" altLang="en-US" sz="4400" b="1" dirty="0"/>
              <a:t>115C-240 Continued!</a:t>
            </a:r>
            <a:endParaRPr lang="en-US" dirty="0"/>
          </a:p>
        </p:txBody>
      </p:sp>
      <p:sp>
        <p:nvSpPr>
          <p:cNvPr id="3" name="Content Placeholder 2">
            <a:extLst>
              <a:ext uri="{FF2B5EF4-FFF2-40B4-BE49-F238E27FC236}">
                <a16:creationId xmlns:a16="http://schemas.microsoft.com/office/drawing/2014/main" id="{B48DB822-E210-C885-4D00-ABCD556FE5D2}"/>
              </a:ext>
            </a:extLst>
          </p:cNvPr>
          <p:cNvSpPr>
            <a:spLocks noGrp="1"/>
          </p:cNvSpPr>
          <p:nvPr>
            <p:ph idx="1"/>
          </p:nvPr>
        </p:nvSpPr>
        <p:spPr/>
        <p:txBody>
          <a:bodyPr>
            <a:normAutofit fontScale="92500" lnSpcReduction="20000"/>
          </a:bodyPr>
          <a:lstStyle/>
          <a:p>
            <a:r>
              <a:rPr lang="en-US" altLang="en-US" sz="2800" dirty="0"/>
              <a:t>Allocate funds to LEAs based on LEA’s efficiency in transporting pupils</a:t>
            </a:r>
          </a:p>
          <a:p>
            <a:pPr lvl="1"/>
            <a:r>
              <a:rPr lang="en-US" altLang="en-US" dirty="0"/>
              <a:t>Based on pupils transported, length of routes, road conditions and all other circumstances</a:t>
            </a:r>
          </a:p>
          <a:p>
            <a:pPr lvl="1"/>
            <a:r>
              <a:rPr lang="en-US" altLang="en-US" dirty="0"/>
              <a:t>Fair and equitable basis according to needs</a:t>
            </a:r>
          </a:p>
          <a:p>
            <a:pPr lvl="1"/>
            <a:r>
              <a:rPr lang="en-US" altLang="en-US" dirty="0"/>
              <a:t>Based on the most recently available data from a prior school year</a:t>
            </a:r>
          </a:p>
          <a:p>
            <a:r>
              <a:rPr lang="en-US" altLang="en-US" dirty="0"/>
              <a:t>Initial allotment of at least 95% of the available funds</a:t>
            </a:r>
          </a:p>
          <a:p>
            <a:r>
              <a:rPr lang="en-US" altLang="en-US" dirty="0"/>
              <a:t>Reserved funds to be allocated only in an emergency</a:t>
            </a:r>
          </a:p>
          <a:p>
            <a:r>
              <a:rPr lang="en-US" altLang="en-US" dirty="0"/>
              <a:t>All reserve funds remaining on April 1 to be allocated across all districts based on efficiency</a:t>
            </a:r>
          </a:p>
          <a:p>
            <a:pPr lvl="1"/>
            <a:endParaRPr lang="en-US" dirty="0"/>
          </a:p>
        </p:txBody>
      </p:sp>
      <p:sp>
        <p:nvSpPr>
          <p:cNvPr id="4" name="Slide Number Placeholder 3">
            <a:extLst>
              <a:ext uri="{FF2B5EF4-FFF2-40B4-BE49-F238E27FC236}">
                <a16:creationId xmlns:a16="http://schemas.microsoft.com/office/drawing/2014/main" id="{43752F59-53C1-F57F-4E16-8909477BFDD7}"/>
              </a:ext>
            </a:extLst>
          </p:cNvPr>
          <p:cNvSpPr>
            <a:spLocks noGrp="1"/>
          </p:cNvSpPr>
          <p:nvPr>
            <p:ph type="sldNum" sz="quarter" idx="12"/>
          </p:nvPr>
        </p:nvSpPr>
        <p:spPr/>
        <p:txBody>
          <a:bodyPr/>
          <a:lstStyle/>
          <a:p>
            <a:pPr>
              <a:defRPr/>
            </a:pPr>
            <a:fld id="{136C6018-9208-4513-A493-6F5894C5445C}" type="slidenum">
              <a:rPr lang="en-US" altLang="en-US" smtClean="0"/>
              <a:pPr>
                <a:defRPr/>
              </a:pPr>
              <a:t>7</a:t>
            </a:fld>
            <a:endParaRPr lang="en-US" altLang="en-US"/>
          </a:p>
        </p:txBody>
      </p:sp>
    </p:spTree>
    <p:extLst>
      <p:ext uri="{BB962C8B-B14F-4D97-AF65-F5344CB8AC3E}">
        <p14:creationId xmlns:p14="http://schemas.microsoft.com/office/powerpoint/2010/main" val="84076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CB4CB4-F5D5-43FF-A0A3-E9B15187D246}"/>
              </a:ext>
            </a:extLst>
          </p:cNvPr>
          <p:cNvSpPr>
            <a:spLocks noGrp="1" noChangeArrowheads="1"/>
          </p:cNvSpPr>
          <p:nvPr>
            <p:ph type="title"/>
          </p:nvPr>
        </p:nvSpPr>
        <p:spPr>
          <a:xfrm>
            <a:off x="628650" y="254707"/>
            <a:ext cx="7886700" cy="1281111"/>
          </a:xfrm>
        </p:spPr>
        <p:txBody>
          <a:bodyPr/>
          <a:lstStyle/>
          <a:p>
            <a:pPr algn="ctr" eaLnBrk="1" hangingPunct="1"/>
            <a:r>
              <a:rPr lang="en-US" altLang="en-US" sz="4000" dirty="0"/>
              <a:t>§</a:t>
            </a:r>
            <a:r>
              <a:rPr lang="en-US" altLang="en-US" sz="4000" b="1" dirty="0"/>
              <a:t>115C-241. Assignment of school buses to schools</a:t>
            </a:r>
            <a:r>
              <a:rPr lang="en-US" altLang="en-US" sz="4000" dirty="0"/>
              <a:t> </a:t>
            </a:r>
          </a:p>
        </p:txBody>
      </p:sp>
      <p:sp>
        <p:nvSpPr>
          <p:cNvPr id="7171" name="Rectangle 3">
            <a:extLst>
              <a:ext uri="{FF2B5EF4-FFF2-40B4-BE49-F238E27FC236}">
                <a16:creationId xmlns:a16="http://schemas.microsoft.com/office/drawing/2014/main" id="{ACC55834-738F-4A7B-8979-A17B586B8C19}"/>
              </a:ext>
            </a:extLst>
          </p:cNvPr>
          <p:cNvSpPr>
            <a:spLocks noGrp="1" noChangeArrowheads="1"/>
          </p:cNvSpPr>
          <p:nvPr>
            <p:ph type="body" idx="1"/>
          </p:nvPr>
        </p:nvSpPr>
        <p:spPr>
          <a:xfrm>
            <a:off x="628650" y="1825625"/>
            <a:ext cx="7886700" cy="1026632"/>
          </a:xfrm>
        </p:spPr>
        <p:txBody>
          <a:bodyPr/>
          <a:lstStyle/>
          <a:p>
            <a:pPr eaLnBrk="1" hangingPunct="1"/>
            <a:r>
              <a:rPr lang="en-US" altLang="en-US" dirty="0"/>
              <a:t>Superintendent of the LEA assigns the buses to be operated at each school</a:t>
            </a:r>
          </a:p>
        </p:txBody>
      </p:sp>
      <p:pic>
        <p:nvPicPr>
          <p:cNvPr id="3" name="Picture 2" descr="A yellow school bus parked at a bus stop&#10;&#10;Description automatically generated with medium confidence">
            <a:extLst>
              <a:ext uri="{FF2B5EF4-FFF2-40B4-BE49-F238E27FC236}">
                <a16:creationId xmlns:a16="http://schemas.microsoft.com/office/drawing/2014/main" id="{4D37DF41-90B4-4709-897B-05E032DDFC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06461" y="2852257"/>
            <a:ext cx="5529743" cy="3110480"/>
          </a:xfrm>
          <a:prstGeom prst="rect">
            <a:avLst/>
          </a:prstGeom>
        </p:spPr>
      </p:pic>
      <p:sp>
        <p:nvSpPr>
          <p:cNvPr id="4" name="TextBox 3">
            <a:extLst>
              <a:ext uri="{FF2B5EF4-FFF2-40B4-BE49-F238E27FC236}">
                <a16:creationId xmlns:a16="http://schemas.microsoft.com/office/drawing/2014/main" id="{CC720035-90ED-4684-A0CE-14D8323D8B5C}"/>
              </a:ext>
            </a:extLst>
          </p:cNvPr>
          <p:cNvSpPr txBox="1"/>
          <p:nvPr/>
        </p:nvSpPr>
        <p:spPr>
          <a:xfrm>
            <a:off x="1706461" y="6114407"/>
            <a:ext cx="5529743" cy="230832"/>
          </a:xfrm>
          <a:prstGeom prst="rect">
            <a:avLst/>
          </a:prstGeom>
          <a:noFill/>
        </p:spPr>
        <p:txBody>
          <a:bodyPr wrap="square" rtlCol="0">
            <a:spAutoFit/>
          </a:bodyPr>
          <a:lstStyle/>
          <a:p>
            <a:r>
              <a:rPr lang="en-US" sz="900">
                <a:hlinkClick r:id="rId3" tooltip="https://ggwash.org/view/76195/virginia-electric-school-buses-diesel-environment-climate-change"/>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72863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10C410A-6022-4950-BB3A-E4C2C6C164B1}"/>
              </a:ext>
            </a:extLst>
          </p:cNvPr>
          <p:cNvSpPr>
            <a:spLocks noGrp="1" noChangeArrowheads="1"/>
          </p:cNvSpPr>
          <p:nvPr>
            <p:ph type="title"/>
          </p:nvPr>
        </p:nvSpPr>
        <p:spPr/>
        <p:txBody>
          <a:bodyPr/>
          <a:lstStyle/>
          <a:p>
            <a:pPr algn="ctr" eaLnBrk="1" hangingPunct="1"/>
            <a:r>
              <a:rPr lang="en-US" altLang="en-US" sz="4000" dirty="0"/>
              <a:t>§</a:t>
            </a:r>
            <a:r>
              <a:rPr lang="en-US" altLang="en-US" sz="4000" b="1" dirty="0"/>
              <a:t>115C-242.</a:t>
            </a:r>
            <a:r>
              <a:rPr lang="en-US" altLang="en-US" sz="4000" dirty="0"/>
              <a:t> </a:t>
            </a:r>
            <a:r>
              <a:rPr lang="en-US" altLang="en-US" sz="4000" b="1" dirty="0"/>
              <a:t>Use and operation of school buses</a:t>
            </a:r>
            <a:r>
              <a:rPr lang="en-US" altLang="en-US" sz="4000" dirty="0"/>
              <a:t>. </a:t>
            </a:r>
          </a:p>
        </p:txBody>
      </p:sp>
      <p:sp>
        <p:nvSpPr>
          <p:cNvPr id="8195" name="Rectangle 3">
            <a:extLst>
              <a:ext uri="{FF2B5EF4-FFF2-40B4-BE49-F238E27FC236}">
                <a16:creationId xmlns:a16="http://schemas.microsoft.com/office/drawing/2014/main" id="{29052554-BB96-45BB-99E7-30BA67B9451B}"/>
              </a:ext>
            </a:extLst>
          </p:cNvPr>
          <p:cNvSpPr>
            <a:spLocks noGrp="1" noChangeArrowheads="1"/>
          </p:cNvSpPr>
          <p:nvPr>
            <p:ph type="body" idx="1"/>
          </p:nvPr>
        </p:nvSpPr>
        <p:spPr/>
        <p:txBody>
          <a:bodyPr>
            <a:normAutofit fontScale="92500"/>
          </a:bodyPr>
          <a:lstStyle/>
          <a:p>
            <a:pPr eaLnBrk="1" hangingPunct="1">
              <a:lnSpc>
                <a:spcPct val="80000"/>
              </a:lnSpc>
            </a:pPr>
            <a:r>
              <a:rPr lang="en-US" altLang="en-US" sz="2800" dirty="0"/>
              <a:t>Duty of the local Superintendent to supervise use and require compliance</a:t>
            </a:r>
          </a:p>
          <a:p>
            <a:pPr eaLnBrk="1" hangingPunct="1">
              <a:lnSpc>
                <a:spcPct val="80000"/>
              </a:lnSpc>
            </a:pPr>
            <a:r>
              <a:rPr lang="en-US" altLang="en-US" sz="2800" dirty="0"/>
              <a:t>Only for students enrolled in and employees of the school</a:t>
            </a:r>
          </a:p>
          <a:p>
            <a:pPr eaLnBrk="1" hangingPunct="1">
              <a:lnSpc>
                <a:spcPct val="80000"/>
              </a:lnSpc>
            </a:pPr>
            <a:r>
              <a:rPr lang="en-US" altLang="en-US" sz="2800" dirty="0"/>
              <a:t>Limited to transp</a:t>
            </a:r>
            <a:r>
              <a:rPr lang="en-US" altLang="en-US" dirty="0"/>
              <a:t>ortation t</a:t>
            </a:r>
            <a:r>
              <a:rPr lang="en-US" altLang="en-US" sz="2800" dirty="0"/>
              <a:t>o and from school for the “regularly organized school day”</a:t>
            </a:r>
          </a:p>
          <a:p>
            <a:pPr lvl="1" eaLnBrk="1" hangingPunct="1">
              <a:lnSpc>
                <a:spcPct val="80000"/>
              </a:lnSpc>
            </a:pPr>
            <a:r>
              <a:rPr lang="en-US" altLang="en-US" dirty="0"/>
              <a:t>To-From points designated for receiving and discharging</a:t>
            </a:r>
            <a:endParaRPr lang="en-US" altLang="en-US" sz="2400" dirty="0"/>
          </a:p>
          <a:p>
            <a:pPr lvl="1" eaLnBrk="1" hangingPunct="1">
              <a:lnSpc>
                <a:spcPct val="80000"/>
              </a:lnSpc>
            </a:pPr>
            <a:r>
              <a:rPr lang="en-US" altLang="en-US" sz="2400" dirty="0"/>
              <a:t>NC Pre-K or Head Start program (at the program’s cost)</a:t>
            </a:r>
          </a:p>
          <a:p>
            <a:pPr lvl="1" eaLnBrk="1" hangingPunct="1">
              <a:lnSpc>
                <a:spcPct val="80000"/>
              </a:lnSpc>
            </a:pPr>
            <a:r>
              <a:rPr lang="en-US" altLang="en-US" sz="2400" dirty="0"/>
              <a:t>Private school if LEA places student with disability there</a:t>
            </a:r>
          </a:p>
          <a:p>
            <a:pPr eaLnBrk="1" hangingPunct="1">
              <a:lnSpc>
                <a:spcPct val="80000"/>
              </a:lnSpc>
            </a:pPr>
            <a:r>
              <a:rPr lang="en-US" altLang="en-US" sz="2800" dirty="0"/>
              <a:t>Not required for students living within 1.5 miles</a:t>
            </a:r>
          </a:p>
          <a:p>
            <a:pPr eaLnBrk="1" hangingPunct="1">
              <a:lnSpc>
                <a:spcPct val="80000"/>
              </a:lnSpc>
            </a:pPr>
            <a:r>
              <a:rPr lang="en-US" altLang="en-US" sz="2800" dirty="0"/>
              <a:t>Not required for employees</a:t>
            </a:r>
          </a:p>
        </p:txBody>
      </p:sp>
    </p:spTree>
    <p:extLst>
      <p:ext uri="{BB962C8B-B14F-4D97-AF65-F5344CB8AC3E}">
        <p14:creationId xmlns:p14="http://schemas.microsoft.com/office/powerpoint/2010/main" val="2323620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D079FC31B3C4FBBA4136F1A330BA4" ma:contentTypeVersion="14" ma:contentTypeDescription="Create a new document." ma:contentTypeScope="" ma:versionID="885ee03d1edc3c345f2358f24130bc39">
  <xsd:schema xmlns:xsd="http://www.w3.org/2001/XMLSchema" xmlns:xs="http://www.w3.org/2001/XMLSchema" xmlns:p="http://schemas.microsoft.com/office/2006/metadata/properties" xmlns:ns1="http://schemas.microsoft.com/sharepoint/v3" xmlns:ns2="f3a14062-cf71-4b20-8799-6f4bd24bd807" xmlns:ns3="33989efb-d777-4928-843b-78f8ed9c1be7" targetNamespace="http://schemas.microsoft.com/office/2006/metadata/properties" ma:root="true" ma:fieldsID="aff2a69237edfcdeff32f62832b2184f" ns1:_="" ns2:_="" ns3:_="">
    <xsd:import namespace="http://schemas.microsoft.com/sharepoint/v3"/>
    <xsd:import namespace="f3a14062-cf71-4b20-8799-6f4bd24bd807"/>
    <xsd:import namespace="33989efb-d777-4928-843b-78f8ed9c1b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a14062-cf71-4b20-8799-6f4bd24bd8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989efb-d777-4928-843b-78f8ed9c1be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7A821-9B62-49CD-B9CA-AB9D553195B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28D92EC-256F-43E2-963C-ACBCB7AF3C3C}">
  <ds:schemaRefs>
    <ds:schemaRef ds:uri="http://schemas.microsoft.com/sharepoint/v3/contenttype/forms"/>
  </ds:schemaRefs>
</ds:datastoreItem>
</file>

<file path=customXml/itemProps3.xml><?xml version="1.0" encoding="utf-8"?>
<ds:datastoreItem xmlns:ds="http://schemas.openxmlformats.org/officeDocument/2006/customXml" ds:itemID="{B5D2F481-5E0D-49EA-8320-7E9612E5A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a14062-cf71-4b20-8799-6f4bd24bd807"/>
    <ds:schemaRef ds:uri="33989efb-d777-4928-843b-78f8ed9c1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8014</TotalTime>
  <Words>3746</Words>
  <Application>Microsoft Office PowerPoint</Application>
  <PresentationFormat>On-screen Show (4:3)</PresentationFormat>
  <Paragraphs>337</Paragraphs>
  <Slides>59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Arial Unicode MS</vt:lpstr>
      <vt:lpstr>Calibri</vt:lpstr>
      <vt:lpstr>Office Theme</vt:lpstr>
      <vt:lpstr>A Review of Laws and Policies Affecting Pupil Transportation for North Carolina LEAs  Kevin Harrison Section Chief, Transportation Services North Carolina Department of Public Instruction  </vt:lpstr>
      <vt:lpstr>Public School Laws Governing Pupil Transportation</vt:lpstr>
      <vt:lpstr>NC General Statute §115C</vt:lpstr>
      <vt:lpstr>References</vt:lpstr>
      <vt:lpstr>§115C-239 Authority of Local Boards of Education</vt:lpstr>
      <vt:lpstr>§ 115C-240. Authority and duties of State Board of Education</vt:lpstr>
      <vt:lpstr>§ 115C-240 Continued!</vt:lpstr>
      <vt:lpstr>§115C-241. Assignment of school buses to schools </vt:lpstr>
      <vt:lpstr>§115C-242. Use and operation of school buses. </vt:lpstr>
      <vt:lpstr>§115C-242. Use and operation of school buses. </vt:lpstr>
      <vt:lpstr>§115C-242.1 School Bus Safety Cameras</vt:lpstr>
      <vt:lpstr>§115C-244. Assignment of pupils to school buses. </vt:lpstr>
      <vt:lpstr>§ 115C-245. School bus drivers; monitors; safety assistants</vt:lpstr>
      <vt:lpstr>§ 115C-246. School bus routes</vt:lpstr>
      <vt:lpstr>§ 115C-247. Purchase of activity buses by local boards</vt:lpstr>
      <vt:lpstr>§115C-248. Inspection of school buses and activity buses; report of defects by drivers; discontinuing use until defects remedied. </vt:lpstr>
      <vt:lpstr>§ 115C-249. Purchase and maintenance of school buses, materials and supplies.</vt:lpstr>
      <vt:lpstr>§ 115C-249. Purchase and maintenance of school buses, materials and supplies.</vt:lpstr>
      <vt:lpstr>§ 115C-249.1  Purchase of tires for school buses; repair or refurbishment of tires for school buses.</vt:lpstr>
      <vt:lpstr>§ 115C-250. Transportation of children with disabilities</vt:lpstr>
      <vt:lpstr>§ 115C-251. Transportation Supervisors</vt:lpstr>
      <vt:lpstr>§ 115C-252. Aid in lieu of transportation</vt:lpstr>
      <vt:lpstr>§ 115C-253. Contracts for transportation. </vt:lpstr>
      <vt:lpstr>12-15 Passenger Vans</vt:lpstr>
      <vt:lpstr>§ 115C-254. Use of school buses by State militia or national guard</vt:lpstr>
      <vt:lpstr>§115C-255. Liability insurance and waiver of immunity as to certain acts of bus drivers. </vt:lpstr>
      <vt:lpstr>§115C 256-262 </vt:lpstr>
      <vt:lpstr>115C-105.41 Students At-Risk of Academic Failure</vt:lpstr>
      <vt:lpstr>Motor Vehicle Laws Impacting Pupil Transportation</vt:lpstr>
      <vt:lpstr>§ 20-4.01. Definitions  </vt:lpstr>
      <vt:lpstr>§ 20‑137.4   Unlawful use of a mobile phone. </vt:lpstr>
      <vt:lpstr>§ 20-217.  Motor vehicles to stop for properly marked and designated school buses in certain instances; evidence of identity of driver.</vt:lpstr>
      <vt:lpstr>§ 20-218.  Standard qualifications for school bus drivers; speed limit for school buses and school activity buses.</vt:lpstr>
      <vt:lpstr>Other State Laws</vt:lpstr>
      <vt:lpstr>§ 14-132.2. Willfully trespassing upon, damaging, or impeding the progress of a public school bus. </vt:lpstr>
      <vt:lpstr>§ 14-33. Misdemeanor assaults, batteries, and affrays, simple and aggravated; punishments. </vt:lpstr>
      <vt:lpstr>G.S. 66-58 Article 11. Government in Business (The Umstead Act) </vt:lpstr>
      <vt:lpstr>(b)        The provisions of subsection (a) of this section shall not apply to:</vt:lpstr>
      <vt:lpstr>PowerPoint Presentation</vt:lpstr>
      <vt:lpstr>§ 143-300.1  - Tort Claims</vt:lpstr>
      <vt:lpstr>State Board of Education Policies</vt:lpstr>
      <vt:lpstr>TRAN-000 – Contract Transportation for EC</vt:lpstr>
      <vt:lpstr>TRAN-002 – School Bus Routes</vt:lpstr>
      <vt:lpstr>TRAN-002 – School Bus Routes</vt:lpstr>
      <vt:lpstr>TRAN-005 – Preventive Maintenance and Vehicle Replacement Manual</vt:lpstr>
      <vt:lpstr>TRAN-009 – Charter Bus Transportation</vt:lpstr>
      <vt:lpstr>TRAN-010 – Activity Bus Drivers</vt:lpstr>
      <vt:lpstr>TRAN-011 – Bus Inspections</vt:lpstr>
      <vt:lpstr>Administrative Rules</vt:lpstr>
      <vt:lpstr>Basics</vt:lpstr>
      <vt:lpstr>TRAN-001 /16 NCAC 06B .0103 – Local Rules and Regs</vt:lpstr>
      <vt:lpstr>16 NCAC 06B .0107 – Supervisory and Safety Practices</vt:lpstr>
      <vt:lpstr>TRAN-006 / 16 NCAC 06B .0111</vt:lpstr>
      <vt:lpstr>TRAN-006 / 16 NCAC 06B .0111</vt:lpstr>
      <vt:lpstr>TRAN-008 /16 NCAC 06B .0112 -  Purchase of School Buses and Equipment</vt:lpstr>
      <vt:lpstr>Transportation Field Consultants</vt:lpstr>
      <vt:lpstr>Transportation Office Staff</vt:lpstr>
      <vt:lpstr>www.ncbussafety.org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Kevin Harrison</cp:lastModifiedBy>
  <cp:revision>73</cp:revision>
  <dcterms:created xsi:type="dcterms:W3CDTF">2019-09-26T21:27:00Z</dcterms:created>
  <dcterms:modified xsi:type="dcterms:W3CDTF">2023-12-12T18:40:34Z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0x010100892D079FC31B3C4FBBA4136F1A330BA4</vt:lpwstr>
  </property>
</Properties>
</file>